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5"/>
  </p:notesMasterIdLst>
  <p:sldIdLst>
    <p:sldId id="256" r:id="rId3"/>
    <p:sldId id="261" r:id="rId4"/>
    <p:sldId id="292" r:id="rId5"/>
    <p:sldId id="258" r:id="rId6"/>
    <p:sldId id="266" r:id="rId7"/>
    <p:sldId id="294" r:id="rId8"/>
    <p:sldId id="295" r:id="rId9"/>
    <p:sldId id="296" r:id="rId10"/>
    <p:sldId id="297" r:id="rId11"/>
    <p:sldId id="272" r:id="rId12"/>
    <p:sldId id="298" r:id="rId13"/>
    <p:sldId id="299" r:id="rId14"/>
    <p:sldId id="300" r:id="rId15"/>
    <p:sldId id="301" r:id="rId16"/>
    <p:sldId id="263" r:id="rId17"/>
    <p:sldId id="302" r:id="rId18"/>
    <p:sldId id="303" r:id="rId19"/>
    <p:sldId id="304" r:id="rId20"/>
    <p:sldId id="305" r:id="rId21"/>
    <p:sldId id="306" r:id="rId22"/>
    <p:sldId id="289" r:id="rId23"/>
    <p:sldId id="307" r:id="rId24"/>
  </p:sldIdLst>
  <p:sldSz cx="9144000" cy="5143500" type="screen16x9"/>
  <p:notesSz cx="6858000" cy="9144000"/>
  <p:embeddedFontLst>
    <p:embeddedFont>
      <p:font typeface="Ubuntu" panose="020B060402020202020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Muli" panose="020B0604020202020204" charset="0"/>
      <p:regular r:id="rId34"/>
      <p:bold r:id="rId35"/>
      <p:italic r:id="rId36"/>
      <p:boldItalic r:id="rId37"/>
    </p:embeddedFont>
    <p:embeddedFont>
      <p:font typeface="Proxima Nova" panose="020B0604020202020204" charset="0"/>
      <p:regular r:id="rId38"/>
      <p:bold r:id="rId39"/>
      <p:italic r:id="rId40"/>
      <p:boldItalic r:id="rId41"/>
    </p:embeddedFont>
    <p:embeddedFont>
      <p:font typeface="Krona One" panose="020B0604020202020204" charset="0"/>
      <p:regular r:id="rId42"/>
    </p:embeddedFont>
    <p:embeddedFont>
      <p:font typeface="Proxima Nova Semibold" panose="020B0604020202020204" charset="0"/>
      <p:regular r:id="rId43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87DFE4-1868-4BE1-8B87-7A64B965F18A}">
  <a:tblStyle styleId="{4487DFE4-1868-4BE1-8B87-7A64B965F1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5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52796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61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47697288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47697288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01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https://www.clipartmax.com/middle/m2i8K9N4N4N4i8Z5_pulse-clip-art-clip-art-vibration/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https://www.pngegg.com/en/png-cutyp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https://www.flaticon.com/free-icon/gps_856332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https://pngtree.com/so/gap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479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36158c818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36158c818b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2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36158c818b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36158c818b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13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6158c818b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6158c818b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546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347697288c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1347697288c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982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347697288c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1347697288c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20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7326300" y="0"/>
            <a:ext cx="18177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25" y="-137700"/>
            <a:ext cx="6939000" cy="5297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364350" y="817950"/>
            <a:ext cx="3015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7365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8956333" y="1805"/>
            <a:ext cx="246027" cy="5242522"/>
            <a:chOff x="-66750" y="-99025"/>
            <a:chExt cx="246027" cy="5242522"/>
          </a:xfrm>
        </p:grpSpPr>
        <p:sp>
          <p:nvSpPr>
            <p:cNvPr id="15" name="Google Shape;15;p2"/>
            <p:cNvSpPr/>
            <p:nvPr/>
          </p:nvSpPr>
          <p:spPr>
            <a:xfrm>
              <a:off x="-66750" y="-99025"/>
              <a:ext cx="246026" cy="5242522"/>
            </a:xfrm>
            <a:custGeom>
              <a:avLst/>
              <a:gdLst/>
              <a:ahLst/>
              <a:cxnLst/>
              <a:rect l="l" t="t" r="r" b="b"/>
              <a:pathLst>
                <a:path w="1281" h="24919" extrusionOk="0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775" y="-99025"/>
              <a:ext cx="103502" cy="5242522"/>
            </a:xfrm>
            <a:custGeom>
              <a:avLst/>
              <a:gdLst/>
              <a:ahLst/>
              <a:cxnLst/>
              <a:rect l="l" t="t" r="r" b="b"/>
              <a:pathLst>
                <a:path w="1281" h="24919" extrusionOk="0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 flipH="1">
            <a:off x="7637083" y="634585"/>
            <a:ext cx="2030710" cy="765299"/>
          </a:xfrm>
          <a:custGeom>
            <a:avLst/>
            <a:gdLst/>
            <a:ahLst/>
            <a:cxnLst/>
            <a:rect l="l" t="t" r="r" b="b"/>
            <a:pathLst>
              <a:path w="10574" h="3985" extrusionOk="0">
                <a:moveTo>
                  <a:pt x="197" y="1"/>
                </a:moveTo>
                <a:cubicBezTo>
                  <a:pt x="77" y="1"/>
                  <a:pt x="1" y="132"/>
                  <a:pt x="60" y="238"/>
                </a:cubicBezTo>
                <a:lnTo>
                  <a:pt x="1002" y="1914"/>
                </a:lnTo>
                <a:cubicBezTo>
                  <a:pt x="1030" y="1962"/>
                  <a:pt x="1030" y="2020"/>
                  <a:pt x="1002" y="2068"/>
                </a:cubicBezTo>
                <a:lnTo>
                  <a:pt x="60" y="3747"/>
                </a:lnTo>
                <a:cubicBezTo>
                  <a:pt x="1" y="3854"/>
                  <a:pt x="77" y="3984"/>
                  <a:pt x="197" y="3984"/>
                </a:cubicBezTo>
                <a:lnTo>
                  <a:pt x="9376" y="3984"/>
                </a:lnTo>
                <a:cubicBezTo>
                  <a:pt x="9434" y="3984"/>
                  <a:pt x="9490" y="3954"/>
                  <a:pt x="9517" y="3902"/>
                </a:cubicBezTo>
                <a:lnTo>
                  <a:pt x="10546" y="2068"/>
                </a:lnTo>
                <a:cubicBezTo>
                  <a:pt x="10574" y="2020"/>
                  <a:pt x="10574" y="1962"/>
                  <a:pt x="10546" y="1914"/>
                </a:cubicBezTo>
                <a:lnTo>
                  <a:pt x="9517" y="80"/>
                </a:lnTo>
                <a:cubicBezTo>
                  <a:pt x="9490" y="32"/>
                  <a:pt x="9434" y="1"/>
                  <a:pt x="93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8153537" y="1732699"/>
            <a:ext cx="2031286" cy="765299"/>
          </a:xfrm>
          <a:custGeom>
            <a:avLst/>
            <a:gdLst/>
            <a:ahLst/>
            <a:cxnLst/>
            <a:rect l="l" t="t" r="r" b="b"/>
            <a:pathLst>
              <a:path w="10577" h="3985" extrusionOk="0">
                <a:moveTo>
                  <a:pt x="1198" y="0"/>
                </a:moveTo>
                <a:cubicBezTo>
                  <a:pt x="1139" y="0"/>
                  <a:pt x="1087" y="32"/>
                  <a:pt x="1057" y="80"/>
                </a:cubicBezTo>
                <a:lnTo>
                  <a:pt x="28" y="1913"/>
                </a:lnTo>
                <a:cubicBezTo>
                  <a:pt x="1" y="1961"/>
                  <a:pt x="1" y="2020"/>
                  <a:pt x="28" y="2068"/>
                </a:cubicBezTo>
                <a:lnTo>
                  <a:pt x="1057" y="3902"/>
                </a:lnTo>
                <a:cubicBezTo>
                  <a:pt x="1087" y="3954"/>
                  <a:pt x="1139" y="3984"/>
                  <a:pt x="1198" y="3984"/>
                </a:cubicBezTo>
                <a:lnTo>
                  <a:pt x="10376" y="3984"/>
                </a:lnTo>
                <a:cubicBezTo>
                  <a:pt x="10497" y="3984"/>
                  <a:pt x="10576" y="3854"/>
                  <a:pt x="10514" y="3747"/>
                </a:cubicBezTo>
                <a:lnTo>
                  <a:pt x="9571" y="2068"/>
                </a:lnTo>
                <a:cubicBezTo>
                  <a:pt x="9544" y="2020"/>
                  <a:pt x="9544" y="1961"/>
                  <a:pt x="9571" y="1913"/>
                </a:cubicBezTo>
                <a:lnTo>
                  <a:pt x="10514" y="238"/>
                </a:lnTo>
                <a:cubicBezTo>
                  <a:pt x="10576" y="132"/>
                  <a:pt x="10497" y="0"/>
                  <a:pt x="10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7809360" y="2830812"/>
            <a:ext cx="2031094" cy="765299"/>
          </a:xfrm>
          <a:custGeom>
            <a:avLst/>
            <a:gdLst/>
            <a:ahLst/>
            <a:cxnLst/>
            <a:rect l="l" t="t" r="r" b="b"/>
            <a:pathLst>
              <a:path w="10576" h="3985" extrusionOk="0">
                <a:moveTo>
                  <a:pt x="1198" y="0"/>
                </a:moveTo>
                <a:cubicBezTo>
                  <a:pt x="1139" y="0"/>
                  <a:pt x="1088" y="32"/>
                  <a:pt x="1060" y="79"/>
                </a:cubicBezTo>
                <a:lnTo>
                  <a:pt x="28" y="1913"/>
                </a:lnTo>
                <a:cubicBezTo>
                  <a:pt x="0" y="1961"/>
                  <a:pt x="0" y="2020"/>
                  <a:pt x="28" y="2068"/>
                </a:cubicBezTo>
                <a:lnTo>
                  <a:pt x="1060" y="3901"/>
                </a:lnTo>
                <a:cubicBezTo>
                  <a:pt x="1088" y="3953"/>
                  <a:pt x="1139" y="3984"/>
                  <a:pt x="1198" y="3984"/>
                </a:cubicBezTo>
                <a:lnTo>
                  <a:pt x="10377" y="3984"/>
                </a:lnTo>
                <a:cubicBezTo>
                  <a:pt x="10500" y="3984"/>
                  <a:pt x="10576" y="3850"/>
                  <a:pt x="10518" y="3747"/>
                </a:cubicBezTo>
                <a:lnTo>
                  <a:pt x="9571" y="2068"/>
                </a:lnTo>
                <a:cubicBezTo>
                  <a:pt x="9548" y="2020"/>
                  <a:pt x="9548" y="1961"/>
                  <a:pt x="9571" y="1913"/>
                </a:cubicBezTo>
                <a:lnTo>
                  <a:pt x="10518" y="238"/>
                </a:lnTo>
                <a:cubicBezTo>
                  <a:pt x="10576" y="131"/>
                  <a:pt x="10500" y="0"/>
                  <a:pt x="103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7641126" y="10092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814739" y="32054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 flipH="1">
            <a:off x="8159014" y="21073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 rot="420230" flipH="1">
            <a:off x="-250607" y="3939649"/>
            <a:ext cx="2032372" cy="1311657"/>
            <a:chOff x="7244709" y="3730234"/>
            <a:chExt cx="2912093" cy="1879413"/>
          </a:xfrm>
        </p:grpSpPr>
        <p:sp>
          <p:nvSpPr>
            <p:cNvPr id="24" name="Google Shape;24;p2"/>
            <p:cNvSpPr/>
            <p:nvPr/>
          </p:nvSpPr>
          <p:spPr>
            <a:xfrm rot="-1799542">
              <a:off x="7243199" y="4921743"/>
              <a:ext cx="1386920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1799716">
              <a:off x="8810156" y="4042080"/>
              <a:ext cx="1345393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7609560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7486262" y="4830089"/>
            <a:ext cx="321723" cy="171185"/>
          </a:xfrm>
          <a:custGeom>
            <a:avLst/>
            <a:gdLst/>
            <a:ahLst/>
            <a:cxnLst/>
            <a:rect l="l" t="t" r="r" b="b"/>
            <a:pathLst>
              <a:path w="2197" h="1169" extrusionOk="0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7483479" y="4724217"/>
            <a:ext cx="331095" cy="22258"/>
          </a:xfrm>
          <a:custGeom>
            <a:avLst/>
            <a:gdLst/>
            <a:ahLst/>
            <a:cxnLst/>
            <a:rect l="l" t="t" r="r" b="b"/>
            <a:pathLst>
              <a:path w="2261" h="152" extrusionOk="0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505737" y="4761411"/>
            <a:ext cx="286578" cy="181290"/>
          </a:xfrm>
          <a:custGeom>
            <a:avLst/>
            <a:gdLst/>
            <a:ahLst/>
            <a:cxnLst/>
            <a:rect l="l" t="t" r="r" b="b"/>
            <a:pathLst>
              <a:path w="1957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83479" y="4746328"/>
            <a:ext cx="331095" cy="15229"/>
          </a:xfrm>
          <a:custGeom>
            <a:avLst/>
            <a:gdLst/>
            <a:ahLst/>
            <a:cxnLst/>
            <a:rect l="l" t="t" r="r" b="b"/>
            <a:pathLst>
              <a:path w="2261" h="104" extrusionOk="0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6098496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5974466" y="4830089"/>
            <a:ext cx="322455" cy="171185"/>
          </a:xfrm>
          <a:custGeom>
            <a:avLst/>
            <a:gdLst/>
            <a:ahLst/>
            <a:cxnLst/>
            <a:rect l="l" t="t" r="r" b="b"/>
            <a:pathLst>
              <a:path w="2202" h="1169" extrusionOk="0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5972562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5994527" y="4761411"/>
            <a:ext cx="286139" cy="181290"/>
          </a:xfrm>
          <a:custGeom>
            <a:avLst/>
            <a:gdLst/>
            <a:ahLst/>
            <a:cxnLst/>
            <a:rect l="l" t="t" r="r" b="b"/>
            <a:pathLst>
              <a:path w="1954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5972562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296654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2842952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2841195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2862574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2841195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145533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1331156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1329399" y="4724217"/>
            <a:ext cx="330363" cy="22258"/>
          </a:xfrm>
          <a:custGeom>
            <a:avLst/>
            <a:gdLst/>
            <a:ahLst/>
            <a:cxnLst/>
            <a:rect l="l" t="t" r="r" b="b"/>
            <a:pathLst>
              <a:path w="2256" h="152" extrusionOk="0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1351510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1329399" y="4746328"/>
            <a:ext cx="330363" cy="15229"/>
          </a:xfrm>
          <a:custGeom>
            <a:avLst/>
            <a:gdLst/>
            <a:ahLst/>
            <a:cxnLst/>
            <a:rect l="l" t="t" r="r" b="b"/>
            <a:pathLst>
              <a:path w="2256" h="104" extrusionOk="0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4292366" y="4327671"/>
            <a:ext cx="541672" cy="3541152"/>
          </a:xfrm>
          <a:custGeom>
            <a:avLst/>
            <a:gdLst/>
            <a:ahLst/>
            <a:cxnLst/>
            <a:rect l="l" t="t" r="r" b="b"/>
            <a:pathLst>
              <a:path w="3699" h="24182" extrusionOk="0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4292366" y="4327671"/>
            <a:ext cx="174993" cy="3541152"/>
          </a:xfrm>
          <a:custGeom>
            <a:avLst/>
            <a:gdLst/>
            <a:ahLst/>
            <a:cxnLst/>
            <a:rect l="l" t="t" r="r" b="b"/>
            <a:pathLst>
              <a:path w="1195" h="24182" extrusionOk="0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4673976" y="4327671"/>
            <a:ext cx="160056" cy="3541152"/>
          </a:xfrm>
          <a:custGeom>
            <a:avLst/>
            <a:gdLst/>
            <a:ahLst/>
            <a:cxnLst/>
            <a:rect l="l" t="t" r="r" b="b"/>
            <a:pathLst>
              <a:path w="1093" h="24182" extrusionOk="0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4467210" y="4507054"/>
            <a:ext cx="206916" cy="430526"/>
          </a:xfrm>
          <a:custGeom>
            <a:avLst/>
            <a:gdLst/>
            <a:ahLst/>
            <a:cxnLst/>
            <a:rect l="l" t="t" r="r" b="b"/>
            <a:pathLst>
              <a:path w="1413" h="2940" extrusionOk="0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4292366" y="4507054"/>
            <a:ext cx="174993" cy="346618"/>
          </a:xfrm>
          <a:custGeom>
            <a:avLst/>
            <a:gdLst/>
            <a:ahLst/>
            <a:cxnLst/>
            <a:rect l="l" t="t" r="r" b="b"/>
            <a:pathLst>
              <a:path w="1195" h="2367" extrusionOk="0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673976" y="4507054"/>
            <a:ext cx="160056" cy="495398"/>
          </a:xfrm>
          <a:custGeom>
            <a:avLst/>
            <a:gdLst/>
            <a:ahLst/>
            <a:cxnLst/>
            <a:rect l="l" t="t" r="r" b="b"/>
            <a:pathLst>
              <a:path w="1093" h="3383" extrusionOk="0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713200" y="572348"/>
            <a:ext cx="7717549" cy="3997304"/>
          </a:xfrm>
          <a:custGeom>
            <a:avLst/>
            <a:gdLst/>
            <a:ahLst/>
            <a:cxnLst/>
            <a:rect l="l" t="t" r="r" b="b"/>
            <a:pathLst>
              <a:path w="52702" h="27297" extrusionOk="0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8320649" y="657573"/>
            <a:ext cx="29434" cy="3827144"/>
          </a:xfrm>
          <a:custGeom>
            <a:avLst/>
            <a:gdLst/>
            <a:ahLst/>
            <a:cxnLst/>
            <a:rect l="l" t="t" r="r" b="b"/>
            <a:pathLst>
              <a:path w="201" h="26135" extrusionOk="0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795789" y="657573"/>
            <a:ext cx="7551928" cy="27384"/>
          </a:xfrm>
          <a:custGeom>
            <a:avLst/>
            <a:gdLst/>
            <a:ahLst/>
            <a:cxnLst/>
            <a:rect l="l" t="t" r="r" b="b"/>
            <a:pathLst>
              <a:path w="51571" h="187" extrusionOk="0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794471" y="4455802"/>
            <a:ext cx="7554418" cy="28848"/>
          </a:xfrm>
          <a:custGeom>
            <a:avLst/>
            <a:gdLst/>
            <a:ahLst/>
            <a:cxnLst/>
            <a:rect l="l" t="t" r="r" b="b"/>
            <a:pathLst>
              <a:path w="51588" h="197" extrusionOk="0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793886" y="657573"/>
            <a:ext cx="27970" cy="3827144"/>
          </a:xfrm>
          <a:custGeom>
            <a:avLst/>
            <a:gdLst/>
            <a:ahLst/>
            <a:cxnLst/>
            <a:rect l="l" t="t" r="r" b="b"/>
            <a:pathLst>
              <a:path w="191" h="26135" extrusionOk="0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6963" cy="85373"/>
          </a:xfrm>
          <a:custGeom>
            <a:avLst/>
            <a:gdLst/>
            <a:ahLst/>
            <a:cxnLst/>
            <a:rect l="l" t="t" r="r" b="b"/>
            <a:pathLst>
              <a:path w="52698" h="583" extrusionOk="0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47446" y="572348"/>
            <a:ext cx="83176" cy="3996719"/>
          </a:xfrm>
          <a:custGeom>
            <a:avLst/>
            <a:gdLst/>
            <a:ahLst/>
            <a:cxnLst/>
            <a:rect l="l" t="t" r="r" b="b"/>
            <a:pathLst>
              <a:path w="568" h="27293" extrusionOk="0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13200" y="4484503"/>
            <a:ext cx="7717549" cy="85080"/>
          </a:xfrm>
          <a:custGeom>
            <a:avLst/>
            <a:gdLst/>
            <a:ahLst/>
            <a:cxnLst/>
            <a:rect l="l" t="t" r="r" b="b"/>
            <a:pathLst>
              <a:path w="52702" h="581" extrusionOk="0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13200" y="572348"/>
            <a:ext cx="82737" cy="3996133"/>
          </a:xfrm>
          <a:custGeom>
            <a:avLst/>
            <a:gdLst/>
            <a:ahLst/>
            <a:cxnLst/>
            <a:rect l="l" t="t" r="r" b="b"/>
            <a:pathLst>
              <a:path w="565" h="27289" extrusionOk="0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47446" y="572348"/>
            <a:ext cx="83176" cy="85373"/>
          </a:xfrm>
          <a:custGeom>
            <a:avLst/>
            <a:gdLst/>
            <a:ahLst/>
            <a:cxnLst/>
            <a:rect l="l" t="t" r="r" b="b"/>
            <a:pathLst>
              <a:path w="568" h="583" extrusionOk="0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8349203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713786" y="572348"/>
            <a:ext cx="83323" cy="85373"/>
          </a:xfrm>
          <a:custGeom>
            <a:avLst/>
            <a:gdLst/>
            <a:ahLst/>
            <a:cxnLst/>
            <a:rect l="l" t="t" r="r" b="b"/>
            <a:pathLst>
              <a:path w="569" h="583" extrusionOk="0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786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21792" y="684739"/>
            <a:ext cx="7499797" cy="3772523"/>
          </a:xfrm>
          <a:custGeom>
            <a:avLst/>
            <a:gdLst/>
            <a:ahLst/>
            <a:cxnLst/>
            <a:rect l="l" t="t" r="r" b="b"/>
            <a:pathLst>
              <a:path w="51215" h="25762" extrusionOk="0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3" name="Google Shape;183;p11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 hasCustomPrompt="1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7" name="Google Shape;217;p11"/>
          <p:cNvSpPr txBox="1">
            <a:spLocks noGrp="1"/>
          </p:cNvSpPr>
          <p:nvPr>
            <p:ph type="subTitle" idx="1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18" name="Google Shape;218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flipH="1">
            <a:off x="-696609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50" name="Google Shape;50;p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3" name="Google Shape;63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67" name="Google Shape;67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ubTitle" idx="1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91" name="Google Shape;91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92" name="Google Shape;92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42" extrusionOk="0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65925" h="4776" extrusionOk="0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4554" extrusionOk="0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66004" h="3309" extrusionOk="0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10"/>
            <p:cNvSpPr/>
            <p:nvPr/>
          </p:nvSpPr>
          <p:spPr>
            <a:xfrm>
              <a:off x="3398400" y="360475"/>
              <a:ext cx="2384192" cy="772136"/>
            </a:xfrm>
            <a:custGeom>
              <a:avLst/>
              <a:gdLst/>
              <a:ahLst/>
              <a:cxnLst/>
              <a:rect l="l" t="t" r="r" b="b"/>
              <a:pathLst>
                <a:path w="18335" h="7785" extrusionOk="0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3572645" y="460848"/>
              <a:ext cx="2078349" cy="570994"/>
            </a:xfrm>
            <a:custGeom>
              <a:avLst/>
              <a:gdLst/>
              <a:ahLst/>
              <a:cxnLst/>
              <a:rect l="l" t="t" r="r" b="b"/>
              <a:pathLst>
                <a:path w="15983" h="5757" extrusionOk="0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3572645" y="460848"/>
              <a:ext cx="1456262" cy="460108"/>
            </a:xfrm>
            <a:custGeom>
              <a:avLst/>
              <a:gdLst/>
              <a:ahLst/>
              <a:cxnLst/>
              <a:rect l="l" t="t" r="r" b="b"/>
              <a:pathLst>
                <a:path w="11199" h="4639" extrusionOk="0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4164689" y="979770"/>
              <a:ext cx="851989" cy="196381"/>
            </a:xfrm>
            <a:custGeom>
              <a:avLst/>
              <a:gdLst/>
              <a:ahLst/>
              <a:cxnLst/>
              <a:rect l="l" t="t" r="r" b="b"/>
              <a:pathLst>
                <a:path w="6552" h="1980" extrusionOk="0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4292902" y="1040966"/>
              <a:ext cx="97656" cy="73990"/>
            </a:xfrm>
            <a:custGeom>
              <a:avLst/>
              <a:gdLst/>
              <a:ahLst/>
              <a:cxnLst/>
              <a:rect l="l" t="t" r="r" b="b"/>
              <a:pathLst>
                <a:path w="751" h="746" extrusionOk="0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2" name="Google Shape;102;p10"/>
            <p:cNvSpPr/>
            <p:nvPr/>
          </p:nvSpPr>
          <p:spPr>
            <a:xfrm>
              <a:off x="8520133" y="5260606"/>
              <a:ext cx="622097" cy="59621"/>
            </a:xfrm>
            <a:custGeom>
              <a:avLst/>
              <a:gdLst/>
              <a:ahLst/>
              <a:cxnLst/>
              <a:rect l="l" t="t" r="r" b="b"/>
              <a:pathLst>
                <a:path w="4489" h="570" extrusionOk="0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6113337" y="5183173"/>
              <a:ext cx="2112561" cy="411312"/>
            </a:xfrm>
            <a:custGeom>
              <a:avLst/>
              <a:gdLst/>
              <a:ahLst/>
              <a:cxnLst/>
              <a:rect l="l" t="t" r="r" b="b"/>
              <a:pathLst>
                <a:path w="14910" h="2903" extrusionOk="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6926473" y="5350929"/>
              <a:ext cx="486271" cy="74951"/>
            </a:xfrm>
            <a:custGeom>
              <a:avLst/>
              <a:gdLst/>
              <a:ahLst/>
              <a:cxnLst/>
              <a:rect l="l" t="t" r="r" b="b"/>
              <a:pathLst>
                <a:path w="3432" h="529" extrusionOk="0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06" name="Google Shape;106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avLst/>
                <a:gdLst/>
                <a:ahLst/>
                <a:cxnLst/>
                <a:rect l="l" t="t" r="r" b="b"/>
                <a:pathLst>
                  <a:path w="65969" h="22162" extrusionOk="0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9126" extrusionOk="0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avLst/>
                <a:gdLst/>
                <a:ahLst/>
                <a:cxnLst/>
                <a:rect l="l" t="t" r="r" b="b"/>
                <a:pathLst>
                  <a:path w="65938" h="5673" extrusionOk="0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avLst/>
                <a:gdLst/>
                <a:ahLst/>
                <a:cxnLst/>
                <a:rect l="l" t="t" r="r" b="b"/>
                <a:pathLst>
                  <a:path w="33573" h="6273" extrusionOk="0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454" extrusionOk="0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9454" extrusionOk="0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avLst/>
                <a:gdLst/>
                <a:ahLst/>
                <a:cxnLst/>
                <a:rect l="l" t="t" r="r" b="b"/>
                <a:pathLst>
                  <a:path w="65258" h="5638" extrusionOk="0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7222" extrusionOk="0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8620" extrusionOk="0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334" extrusionOk="0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9938" extrusionOk="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569" extrusionOk="0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65" extrusionOk="0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69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65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3241" extrusionOk="0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435" extrusionOk="0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30" extrusionOk="0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463" extrusionOk="0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434" extrusionOk="0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4" extrusionOk="0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" name="Google Shape;133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34" name="Google Shape;134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5" h="20916" extrusionOk="0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7" h="8954" extrusionOk="0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6" name="Google Shape;136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" name="Google Shape;138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ctrTitle"/>
          </p:nvPr>
        </p:nvSpPr>
        <p:spPr>
          <a:xfrm>
            <a:off x="2895589" y="570477"/>
            <a:ext cx="5189901" cy="2028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</a:rPr>
              <a:t>Investigating a Method to Increase the Robustness of Predictive Steering-Control Autonomous Navigation Systems Against Dash Cam Image Angle Perturbations due to Pothole Collisions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"/>
          </p:nvPr>
        </p:nvSpPr>
        <p:spPr>
          <a:xfrm>
            <a:off x="7038423" y="4534833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AP Research</a:t>
            </a:r>
          </a:p>
        </p:txBody>
      </p:sp>
      <p:grpSp>
        <p:nvGrpSpPr>
          <p:cNvPr id="231" name="Google Shape;231;p15"/>
          <p:cNvGrpSpPr/>
          <p:nvPr/>
        </p:nvGrpSpPr>
        <p:grpSpPr>
          <a:xfrm>
            <a:off x="456969" y="1710821"/>
            <a:ext cx="4639100" cy="4172631"/>
            <a:chOff x="99093" y="1696958"/>
            <a:chExt cx="4639100" cy="4172631"/>
          </a:xfrm>
        </p:grpSpPr>
        <p:sp>
          <p:nvSpPr>
            <p:cNvPr id="232" name="Google Shape;232;p15"/>
            <p:cNvSpPr/>
            <p:nvPr/>
          </p:nvSpPr>
          <p:spPr>
            <a:xfrm rot="-3148857">
              <a:off x="4378018" y="4549484"/>
              <a:ext cx="153042" cy="279166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rot="-3148857">
              <a:off x="3735892" y="5385480"/>
              <a:ext cx="153458" cy="279166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-3148857">
              <a:off x="3698353" y="3380125"/>
              <a:ext cx="248224" cy="849846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-3148857">
              <a:off x="2167281" y="2197883"/>
              <a:ext cx="274726" cy="849985"/>
            </a:xfrm>
            <a:custGeom>
              <a:avLst/>
              <a:gdLst/>
              <a:ahLst/>
              <a:cxnLst/>
              <a:rect l="l" t="t" r="r" b="b"/>
              <a:pathLst>
                <a:path w="1980" h="6126" extrusionOk="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-3148857">
              <a:off x="2670925" y="4718004"/>
              <a:ext cx="248502" cy="849846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 rot="-3148857">
              <a:off x="1123825" y="3556727"/>
              <a:ext cx="274865" cy="849985"/>
            </a:xfrm>
            <a:custGeom>
              <a:avLst/>
              <a:gdLst/>
              <a:ahLst/>
              <a:cxnLst/>
              <a:rect l="l" t="t" r="r" b="b"/>
              <a:pathLst>
                <a:path w="1981" h="6126" extrusionOk="0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 rot="-3148857">
              <a:off x="1522060" y="1610405"/>
              <a:ext cx="1833448" cy="4390340"/>
            </a:xfrm>
            <a:custGeom>
              <a:avLst/>
              <a:gdLst/>
              <a:ahLst/>
              <a:cxnLst/>
              <a:rect l="l" t="t" r="r" b="b"/>
              <a:pathLst>
                <a:path w="13214" h="31642" extrusionOk="0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 rot="-3148857">
              <a:off x="1778411" y="1829794"/>
              <a:ext cx="1320488" cy="3951889"/>
            </a:xfrm>
            <a:custGeom>
              <a:avLst/>
              <a:gdLst/>
              <a:ahLst/>
              <a:cxnLst/>
              <a:rect l="l" t="t" r="r" b="b"/>
              <a:pathLst>
                <a:path w="9517" h="28482" extrusionOk="0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 rot="-3148857">
              <a:off x="2287066" y="2553783"/>
              <a:ext cx="160118" cy="3257721"/>
            </a:xfrm>
            <a:custGeom>
              <a:avLst/>
              <a:gdLst/>
              <a:ahLst/>
              <a:cxnLst/>
              <a:rect l="l" t="t" r="r" b="b"/>
              <a:pathLst>
                <a:path w="1154" h="23479" extrusionOk="0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rot="-3148857">
              <a:off x="2704028" y="2010576"/>
              <a:ext cx="160395" cy="3257721"/>
            </a:xfrm>
            <a:custGeom>
              <a:avLst/>
              <a:gdLst/>
              <a:ahLst/>
              <a:cxnLst/>
              <a:rect l="l" t="t" r="r" b="b"/>
              <a:pathLst>
                <a:path w="1156" h="23479" extrusionOk="0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rot="-3148857">
              <a:off x="1961040" y="3068840"/>
              <a:ext cx="1415254" cy="1827204"/>
            </a:xfrm>
            <a:custGeom>
              <a:avLst/>
              <a:gdLst/>
              <a:ahLst/>
              <a:cxnLst/>
              <a:rect l="l" t="t" r="r" b="b"/>
              <a:pathLst>
                <a:path w="10200" h="13169" extrusionOk="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rot="-3148857">
              <a:off x="1766466" y="3674493"/>
              <a:ext cx="471196" cy="988874"/>
            </a:xfrm>
            <a:custGeom>
              <a:avLst/>
              <a:gdLst/>
              <a:ahLst/>
              <a:cxnLst/>
              <a:rect l="l" t="t" r="r" b="b"/>
              <a:pathLst>
                <a:path w="3396" h="7127" extrusionOk="0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rot="-3148857">
              <a:off x="2642768" y="4579204"/>
              <a:ext cx="465785" cy="577895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-3148857">
              <a:off x="2222276" y="4528627"/>
              <a:ext cx="454546" cy="105312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rot="-3148857">
              <a:off x="2441102" y="2795798"/>
              <a:ext cx="471335" cy="988874"/>
            </a:xfrm>
            <a:custGeom>
              <a:avLst/>
              <a:gdLst/>
              <a:ahLst/>
              <a:cxnLst/>
              <a:rect l="l" t="t" r="r" b="b"/>
              <a:pathLst>
                <a:path w="3397" h="7127" extrusionOk="0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rot="-3148857">
              <a:off x="3345367" y="3664633"/>
              <a:ext cx="465091" cy="577895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rot="-3148857">
              <a:off x="2963245" y="3563543"/>
              <a:ext cx="454685" cy="105312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-3148857">
              <a:off x="2262403" y="3612999"/>
              <a:ext cx="1063106" cy="931293"/>
            </a:xfrm>
            <a:custGeom>
              <a:avLst/>
              <a:gdLst/>
              <a:ahLst/>
              <a:cxnLst/>
              <a:rect l="l" t="t" r="r" b="b"/>
              <a:pathLst>
                <a:path w="7662" h="6712" extrusionOk="0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rot="-3148857">
              <a:off x="2368963" y="3705962"/>
              <a:ext cx="849985" cy="745367"/>
            </a:xfrm>
            <a:custGeom>
              <a:avLst/>
              <a:gdLst/>
              <a:ahLst/>
              <a:cxnLst/>
              <a:rect l="l" t="t" r="r" b="b"/>
              <a:pathLst>
                <a:path w="6126" h="5372" extrusionOk="0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rot="-3148857">
              <a:off x="1661390" y="3669864"/>
              <a:ext cx="427767" cy="112249"/>
            </a:xfrm>
            <a:custGeom>
              <a:avLst/>
              <a:gdLst/>
              <a:ahLst/>
              <a:cxnLst/>
              <a:rect l="l" t="t" r="r" b="b"/>
              <a:pathLst>
                <a:path w="3083" h="809" extrusionOk="0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rot="-3148857">
              <a:off x="1613786" y="4287710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rot="-3148857">
              <a:off x="2720929" y="2845833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rot="-3148857">
              <a:off x="2630302" y="4148719"/>
              <a:ext cx="92547" cy="1673330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-3148857">
              <a:off x="2883838" y="5076300"/>
              <a:ext cx="55639" cy="156094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rot="-3148857">
              <a:off x="2303584" y="4679781"/>
              <a:ext cx="59801" cy="105312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-3148857">
              <a:off x="3593481" y="2894423"/>
              <a:ext cx="92408" cy="1673330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rot="-3148857">
              <a:off x="3835778" y="3836641"/>
              <a:ext cx="55500" cy="156094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-3148857">
              <a:off x="3276765" y="3412279"/>
              <a:ext cx="59940" cy="105312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rot="-3148857">
              <a:off x="152333" y="3032498"/>
              <a:ext cx="325231" cy="294567"/>
            </a:xfrm>
            <a:custGeom>
              <a:avLst/>
              <a:gdLst/>
              <a:ahLst/>
              <a:cxnLst/>
              <a:rect l="l" t="t" r="r" b="b"/>
              <a:pathLst>
                <a:path w="2344" h="2123" extrusionOk="0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rot="-3148857">
              <a:off x="211349" y="3116368"/>
              <a:ext cx="179404" cy="162338"/>
            </a:xfrm>
            <a:custGeom>
              <a:avLst/>
              <a:gdLst/>
              <a:ahLst/>
              <a:cxnLst/>
              <a:rect l="l" t="t" r="r" b="b"/>
              <a:pathLst>
                <a:path w="1293" h="1170" extrusionOk="0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rot="-3148857">
              <a:off x="1122894" y="1768407"/>
              <a:ext cx="325370" cy="294567"/>
            </a:xfrm>
            <a:custGeom>
              <a:avLst/>
              <a:gdLst/>
              <a:ahLst/>
              <a:cxnLst/>
              <a:rect l="l" t="t" r="r" b="b"/>
              <a:pathLst>
                <a:path w="2345" h="2123" extrusionOk="0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 rot="-3148857">
              <a:off x="1209427" y="1816622"/>
              <a:ext cx="179266" cy="162338"/>
            </a:xfrm>
            <a:custGeom>
              <a:avLst/>
              <a:gdLst/>
              <a:ahLst/>
              <a:cxnLst/>
              <a:rect l="l" t="t" r="r" b="b"/>
              <a:pathLst>
                <a:path w="1292" h="1170" extrusionOk="0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="" xmlns:a16="http://schemas.microsoft.com/office/drawing/2014/main" id="{22CD5774-9BC9-E573-521F-669A44DE5A1B}"/>
              </a:ext>
            </a:extLst>
          </p:cNvPr>
          <p:cNvSpPr/>
          <p:nvPr/>
        </p:nvSpPr>
        <p:spPr>
          <a:xfrm>
            <a:off x="-242147" y="1355604"/>
            <a:ext cx="548230" cy="871045"/>
          </a:xfrm>
          <a:prstGeom prst="ellipse">
            <a:avLst/>
          </a:prstGeom>
          <a:solidFill>
            <a:srgbClr val="66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1"/>
          <p:cNvSpPr/>
          <p:nvPr/>
        </p:nvSpPr>
        <p:spPr>
          <a:xfrm>
            <a:off x="1586829" y="1286988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1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 - Assumptions</a:t>
            </a:r>
            <a:endParaRPr dirty="0"/>
          </a:p>
        </p:txBody>
      </p:sp>
      <p:grpSp>
        <p:nvGrpSpPr>
          <p:cNvPr id="1059" name="Google Shape;1059;p31"/>
          <p:cNvGrpSpPr/>
          <p:nvPr/>
        </p:nvGrpSpPr>
        <p:grpSpPr>
          <a:xfrm>
            <a:off x="3444450" y="1495500"/>
            <a:ext cx="2255100" cy="818175"/>
            <a:chOff x="3444450" y="1495500"/>
            <a:chExt cx="2255100" cy="818175"/>
          </a:xfrm>
        </p:grpSpPr>
        <p:sp>
          <p:nvSpPr>
            <p:cNvPr id="1060" name="Google Shape;1060;p31"/>
            <p:cNvSpPr txBox="1"/>
            <p:nvPr/>
          </p:nvSpPr>
          <p:spPr>
            <a:xfrm>
              <a:off x="3741288" y="1495500"/>
              <a:ext cx="1661400" cy="29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Pothole Sample</a:t>
              </a:r>
              <a:endParaRPr sz="11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061" name="Google Shape;1061;p31"/>
            <p:cNvSpPr txBox="1"/>
            <p:nvPr/>
          </p:nvSpPr>
          <p:spPr>
            <a:xfrm>
              <a:off x="3444450" y="1804275"/>
              <a:ext cx="22551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Assuming pothole sample represents target pothole population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062" name="Google Shape;1062;p31"/>
          <p:cNvGrpSpPr/>
          <p:nvPr/>
        </p:nvGrpSpPr>
        <p:grpSpPr>
          <a:xfrm>
            <a:off x="6085292" y="3720200"/>
            <a:ext cx="2255100" cy="815435"/>
            <a:chOff x="6085292" y="3720200"/>
            <a:chExt cx="2255100" cy="815435"/>
          </a:xfrm>
        </p:grpSpPr>
        <p:sp>
          <p:nvSpPr>
            <p:cNvPr id="1063" name="Google Shape;1063;p31"/>
            <p:cNvSpPr txBox="1"/>
            <p:nvPr/>
          </p:nvSpPr>
          <p:spPr>
            <a:xfrm>
              <a:off x="6382142" y="3720200"/>
              <a:ext cx="1661400" cy="29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Rigid Body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064" name="Google Shape;1064;p31"/>
            <p:cNvSpPr txBox="1"/>
            <p:nvPr/>
          </p:nvSpPr>
          <p:spPr>
            <a:xfrm>
              <a:off x="6085292" y="4029535"/>
              <a:ext cx="22551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Assuming no suspension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065" name="Google Shape;1065;p31"/>
          <p:cNvGrpSpPr/>
          <p:nvPr/>
        </p:nvGrpSpPr>
        <p:grpSpPr>
          <a:xfrm>
            <a:off x="816340" y="3728575"/>
            <a:ext cx="2255100" cy="887264"/>
            <a:chOff x="816340" y="3728575"/>
            <a:chExt cx="2255100" cy="887264"/>
          </a:xfrm>
        </p:grpSpPr>
        <p:sp>
          <p:nvSpPr>
            <p:cNvPr id="1066" name="Google Shape;1066;p31"/>
            <p:cNvSpPr txBox="1"/>
            <p:nvPr/>
          </p:nvSpPr>
          <p:spPr>
            <a:xfrm>
              <a:off x="1114176" y="3728575"/>
              <a:ext cx="1661400" cy="2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Toyota Corolla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067" name="Google Shape;1067;p31"/>
            <p:cNvSpPr txBox="1"/>
            <p:nvPr/>
          </p:nvSpPr>
          <p:spPr>
            <a:xfrm>
              <a:off x="816340" y="4116639"/>
              <a:ext cx="2255100" cy="49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1.12 million global sales 2022; 1.78m wheelbase width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068" name="Google Shape;1068;p31"/>
          <p:cNvSpPr/>
          <p:nvPr/>
        </p:nvSpPr>
        <p:spPr>
          <a:xfrm>
            <a:off x="3638850" y="2670900"/>
            <a:ext cx="1866300" cy="6006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Assumptions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74" name="Google Shape;1074;p31"/>
          <p:cNvSpPr/>
          <p:nvPr/>
        </p:nvSpPr>
        <p:spPr>
          <a:xfrm>
            <a:off x="6854817" y="1286988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5" name="Google Shape;1075;p31"/>
          <p:cNvCxnSpPr>
            <a:stCxn id="1066" idx="3"/>
            <a:endCxn id="1068" idx="2"/>
          </p:cNvCxnSpPr>
          <p:nvPr/>
        </p:nvCxnSpPr>
        <p:spPr>
          <a:xfrm rot="10800000" flipH="1">
            <a:off x="2775576" y="2971075"/>
            <a:ext cx="863400" cy="903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6" name="Google Shape;1076;p31"/>
          <p:cNvCxnSpPr>
            <a:stCxn id="1068" idx="0"/>
            <a:endCxn id="1063" idx="1"/>
          </p:cNvCxnSpPr>
          <p:nvPr/>
        </p:nvCxnSpPr>
        <p:spPr>
          <a:xfrm>
            <a:off x="5505150" y="2971200"/>
            <a:ext cx="876900" cy="898500"/>
          </a:xfrm>
          <a:prstGeom prst="bentConnector3">
            <a:avLst>
              <a:gd name="adj1" fmla="val 50006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31"/>
          <p:cNvCxnSpPr>
            <a:stCxn id="1061" idx="2"/>
            <a:endCxn id="1068" idx="3"/>
          </p:cNvCxnSpPr>
          <p:nvPr/>
        </p:nvCxnSpPr>
        <p:spPr>
          <a:xfrm>
            <a:off x="4572000" y="2313675"/>
            <a:ext cx="0" cy="35722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80" name="Google Shape;1080;p31"/>
          <p:cNvSpPr/>
          <p:nvPr/>
        </p:nvSpPr>
        <p:spPr>
          <a:xfrm>
            <a:off x="4213925" y="3733984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1" name="Google Shape;1081;p31"/>
          <p:cNvCxnSpPr>
            <a:stCxn id="1068" idx="1"/>
            <a:endCxn id="1080" idx="0"/>
          </p:cNvCxnSpPr>
          <p:nvPr/>
        </p:nvCxnSpPr>
        <p:spPr>
          <a:xfrm rot="-5400000" flipH="1">
            <a:off x="4341000" y="3502500"/>
            <a:ext cx="462600" cy="600"/>
          </a:xfrm>
          <a:prstGeom prst="bentConnector3">
            <a:avLst>
              <a:gd name="adj1" fmla="val 49989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82" name="Google Shape;1082;p31"/>
          <p:cNvCxnSpPr>
            <a:stCxn id="1057" idx="6"/>
            <a:endCxn id="1060" idx="1"/>
          </p:cNvCxnSpPr>
          <p:nvPr/>
        </p:nvCxnSpPr>
        <p:spPr>
          <a:xfrm>
            <a:off x="2302929" y="1645038"/>
            <a:ext cx="14385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83" name="Google Shape;1083;p31"/>
          <p:cNvCxnSpPr>
            <a:stCxn id="1060" idx="3"/>
            <a:endCxn id="1074" idx="2"/>
          </p:cNvCxnSpPr>
          <p:nvPr/>
        </p:nvCxnSpPr>
        <p:spPr>
          <a:xfrm>
            <a:off x="5402688" y="1645050"/>
            <a:ext cx="1452000" cy="600"/>
          </a:xfrm>
          <a:prstGeom prst="bentConnector3">
            <a:avLst>
              <a:gd name="adj1" fmla="val 50004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91" name="Google Shape;1091;p31"/>
          <p:cNvGrpSpPr/>
          <p:nvPr/>
        </p:nvGrpSpPr>
        <p:grpSpPr>
          <a:xfrm>
            <a:off x="7042788" y="1471075"/>
            <a:ext cx="352230" cy="348542"/>
            <a:chOff x="1049375" y="2318350"/>
            <a:chExt cx="298525" cy="295400"/>
          </a:xfrm>
        </p:grpSpPr>
        <p:sp>
          <p:nvSpPr>
            <p:cNvPr id="1092" name="Google Shape;1092;p31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8726184" y="2548759"/>
            <a:ext cx="1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oogle Shape;1083;p31"/>
          <p:cNvCxnSpPr>
            <a:stCxn id="1063" idx="0"/>
          </p:cNvCxnSpPr>
          <p:nvPr/>
        </p:nvCxnSpPr>
        <p:spPr>
          <a:xfrm flipH="1" flipV="1">
            <a:off x="7186855" y="2008206"/>
            <a:ext cx="25987" cy="171199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0" name="Google Shape;1083;p31"/>
          <p:cNvCxnSpPr/>
          <p:nvPr/>
        </p:nvCxnSpPr>
        <p:spPr>
          <a:xfrm flipH="1" flipV="1">
            <a:off x="1933903" y="1997584"/>
            <a:ext cx="25987" cy="171199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55" name="Google Shape;1084;p31"/>
          <p:cNvGrpSpPr/>
          <p:nvPr/>
        </p:nvGrpSpPr>
        <p:grpSpPr>
          <a:xfrm>
            <a:off x="1760386" y="1461561"/>
            <a:ext cx="368987" cy="358056"/>
            <a:chOff x="-59481900" y="2290800"/>
            <a:chExt cx="319000" cy="309550"/>
          </a:xfrm>
        </p:grpSpPr>
        <p:sp>
          <p:nvSpPr>
            <p:cNvPr id="56" name="Google Shape;1085;p31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86;p31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87;p31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88;p31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89;p31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0;p31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31"/>
          <p:cNvGrpSpPr/>
          <p:nvPr/>
        </p:nvGrpSpPr>
        <p:grpSpPr>
          <a:xfrm>
            <a:off x="4395566" y="3937278"/>
            <a:ext cx="340168" cy="309628"/>
            <a:chOff x="1487200" y="4421025"/>
            <a:chExt cx="483125" cy="439750"/>
          </a:xfrm>
        </p:grpSpPr>
        <p:sp>
          <p:nvSpPr>
            <p:cNvPr id="1070" name="Google Shape;1070;p31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" grpId="0" animBg="1"/>
      <p:bldP spid="1068" grpId="0" animBg="1"/>
      <p:bldP spid="1074" grpId="0" animBg="1"/>
      <p:bldP spid="108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– Diagram and Sample Calculations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8" y="1148883"/>
            <a:ext cx="4129487" cy="3277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709" y="1152475"/>
            <a:ext cx="4740932" cy="32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- </a:t>
            </a:r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42877438-7783-598D-220B-FB1BA0DE07BE}"/>
              </a:ext>
            </a:extLst>
          </p:cNvPr>
          <p:cNvSpPr txBox="1">
            <a:spLocks/>
          </p:cNvSpPr>
          <p:nvPr/>
        </p:nvSpPr>
        <p:spPr>
          <a:xfrm>
            <a:off x="566081" y="1209968"/>
            <a:ext cx="7555788" cy="8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None/>
            </a:pPr>
            <a:r>
              <a:rPr lang="en-US" dirty="0"/>
              <a:t>Custom-edited </a:t>
            </a:r>
            <a:r>
              <a:rPr lang="en-US" sz="1600" b="1" dirty="0" err="1"/>
              <a:t>autoencoder</a:t>
            </a:r>
            <a:r>
              <a:rPr lang="en-US" dirty="0"/>
              <a:t> built on Michael Villarreal’s </a:t>
            </a:r>
            <a:r>
              <a:rPr lang="en-US" sz="1600" b="1" dirty="0" err="1"/>
              <a:t>AutoJoin</a:t>
            </a:r>
            <a:endParaRPr lang="en-US" sz="1600" b="1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B4E52189-0F5D-C197-9B71-BC0769DDF019}"/>
              </a:ext>
            </a:extLst>
          </p:cNvPr>
          <p:cNvSpPr txBox="1">
            <a:spLocks/>
          </p:cNvSpPr>
          <p:nvPr/>
        </p:nvSpPr>
        <p:spPr>
          <a:xfrm>
            <a:off x="566080" y="1987455"/>
            <a:ext cx="8020871" cy="63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err="1" smtClean="0"/>
              <a:t>Autoencoders</a:t>
            </a:r>
            <a:r>
              <a:rPr lang="en-US" dirty="0" smtClean="0"/>
              <a:t> first reduce input images into </a:t>
            </a:r>
            <a:r>
              <a:rPr lang="en-US" sz="1800" b="1" dirty="0" smtClean="0"/>
              <a:t>low-dimensional representations</a:t>
            </a:r>
            <a:endParaRPr lang="en-US" sz="1800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1A4D8302-3097-0784-20BF-67E99E2CA094}"/>
              </a:ext>
            </a:extLst>
          </p:cNvPr>
          <p:cNvSpPr txBox="1">
            <a:spLocks/>
          </p:cNvSpPr>
          <p:nvPr/>
        </p:nvSpPr>
        <p:spPr>
          <a:xfrm>
            <a:off x="566081" y="2634447"/>
            <a:ext cx="8256790" cy="63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err="1" smtClean="0"/>
              <a:t>Autoencoders</a:t>
            </a:r>
            <a:r>
              <a:rPr lang="en-US" dirty="0" smtClean="0"/>
              <a:t> then learn to </a:t>
            </a:r>
            <a:r>
              <a:rPr lang="en-US" sz="1800" b="1" dirty="0" smtClean="0"/>
              <a:t>recreate the original image </a:t>
            </a:r>
            <a:r>
              <a:rPr lang="en-US" dirty="0" smtClean="0"/>
              <a:t>from the low-dimensional representation</a:t>
            </a:r>
            <a:endParaRPr lang="en-US" sz="1800" b="1" dirty="0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CC8C509-FD79-2535-8638-4945FB2BE3DA}"/>
              </a:ext>
            </a:extLst>
          </p:cNvPr>
          <p:cNvSpPr txBox="1">
            <a:spLocks/>
          </p:cNvSpPr>
          <p:nvPr/>
        </p:nvSpPr>
        <p:spPr>
          <a:xfrm>
            <a:off x="566081" y="3266103"/>
            <a:ext cx="739025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err="1" smtClean="0"/>
              <a:t>Autoencoders</a:t>
            </a:r>
            <a:r>
              <a:rPr lang="en-US" dirty="0" smtClean="0"/>
              <a:t> are typically used in </a:t>
            </a:r>
            <a:r>
              <a:rPr lang="en-US" sz="1800" b="1" dirty="0" err="1" smtClean="0"/>
              <a:t>denoisers</a:t>
            </a:r>
            <a:r>
              <a:rPr lang="en-US" dirty="0" smtClean="0"/>
              <a:t>, in this case it will counteract a specific type of noise in </a:t>
            </a:r>
            <a:r>
              <a:rPr lang="en-US" dirty="0" err="1" smtClean="0"/>
              <a:t>dashcam</a:t>
            </a:r>
            <a:r>
              <a:rPr lang="en-US" dirty="0" smtClean="0"/>
              <a:t> images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7557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– </a:t>
            </a:r>
            <a:r>
              <a:rPr lang="en-US" dirty="0" err="1" smtClean="0"/>
              <a:t>Autoencoder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42877438-7783-598D-220B-FB1BA0DE07BE}"/>
              </a:ext>
            </a:extLst>
          </p:cNvPr>
          <p:cNvSpPr txBox="1">
            <a:spLocks/>
          </p:cNvSpPr>
          <p:nvPr/>
        </p:nvSpPr>
        <p:spPr>
          <a:xfrm>
            <a:off x="566081" y="1209968"/>
            <a:ext cx="7555788" cy="8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None/>
            </a:pPr>
            <a:r>
              <a:rPr lang="en-US" dirty="0" smtClean="0"/>
              <a:t>Dataset of </a:t>
            </a:r>
            <a:r>
              <a:rPr lang="en-US" dirty="0" err="1" smtClean="0"/>
              <a:t>dashcam</a:t>
            </a:r>
            <a:r>
              <a:rPr lang="en-US" dirty="0" smtClean="0"/>
              <a:t> images provided by </a:t>
            </a:r>
            <a:r>
              <a:rPr lang="en-US" sz="1800" b="1" dirty="0" smtClean="0"/>
              <a:t>Audi</a:t>
            </a:r>
            <a:r>
              <a:rPr lang="en-US" dirty="0" smtClean="0"/>
              <a:t> and </a:t>
            </a:r>
            <a:r>
              <a:rPr lang="en-US" sz="1800" b="1" dirty="0" smtClean="0"/>
              <a:t>Honda</a:t>
            </a:r>
            <a:r>
              <a:rPr lang="en-US" dirty="0" smtClean="0"/>
              <a:t>, consists of </a:t>
            </a:r>
            <a:r>
              <a:rPr lang="en-US" sz="1800" b="1" dirty="0" smtClean="0"/>
              <a:t>850,000 images</a:t>
            </a:r>
            <a:endParaRPr lang="en-US" sz="1800" b="1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B4E52189-0F5D-C197-9B71-BC0769DDF019}"/>
              </a:ext>
            </a:extLst>
          </p:cNvPr>
          <p:cNvSpPr txBox="1">
            <a:spLocks/>
          </p:cNvSpPr>
          <p:nvPr/>
        </p:nvSpPr>
        <p:spPr>
          <a:xfrm>
            <a:off x="566080" y="1987455"/>
            <a:ext cx="8020871" cy="63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sz="1800" b="1" dirty="0" smtClean="0"/>
              <a:t>NVIDIA</a:t>
            </a:r>
            <a:r>
              <a:rPr lang="en-US" dirty="0" smtClean="0"/>
              <a:t>’s </a:t>
            </a:r>
            <a:r>
              <a:rPr lang="en-US" dirty="0" err="1" smtClean="0"/>
              <a:t>pretrained</a:t>
            </a:r>
            <a:r>
              <a:rPr lang="en-US" dirty="0" smtClean="0"/>
              <a:t> autonomous navigation model</a:t>
            </a:r>
            <a:endParaRPr lang="en-US" sz="1800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1A4D8302-3097-0784-20BF-67E99E2CA094}"/>
              </a:ext>
            </a:extLst>
          </p:cNvPr>
          <p:cNvSpPr txBox="1">
            <a:spLocks/>
          </p:cNvSpPr>
          <p:nvPr/>
        </p:nvSpPr>
        <p:spPr>
          <a:xfrm>
            <a:off x="566081" y="2634447"/>
            <a:ext cx="8256790" cy="63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Compare NVIDIA’s predicted </a:t>
            </a:r>
            <a:r>
              <a:rPr lang="en-US" sz="1800" b="1" dirty="0" smtClean="0"/>
              <a:t>steering angle</a:t>
            </a:r>
            <a:r>
              <a:rPr lang="en-US" dirty="0" smtClean="0"/>
              <a:t> before and after image perturbations</a:t>
            </a:r>
            <a:endParaRPr lang="en-US" sz="1800" b="1" dirty="0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CC8C509-FD79-2535-8638-4945FB2BE3DA}"/>
              </a:ext>
            </a:extLst>
          </p:cNvPr>
          <p:cNvSpPr txBox="1">
            <a:spLocks/>
          </p:cNvSpPr>
          <p:nvPr/>
        </p:nvSpPr>
        <p:spPr>
          <a:xfrm>
            <a:off x="566081" y="3266103"/>
            <a:ext cx="739025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Optimize the model to obtain the </a:t>
            </a:r>
            <a:r>
              <a:rPr lang="en-US" sz="1800" b="1" dirty="0" smtClean="0"/>
              <a:t>same steering angle </a:t>
            </a:r>
            <a:r>
              <a:rPr lang="en-US" dirty="0" smtClean="0"/>
              <a:t>whether or not there are </a:t>
            </a:r>
            <a:r>
              <a:rPr lang="en-US" sz="1800" b="1" dirty="0" smtClean="0"/>
              <a:t>image perturbations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862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– Tools and Resources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42877438-7783-598D-220B-FB1BA0DE07BE}"/>
              </a:ext>
            </a:extLst>
          </p:cNvPr>
          <p:cNvSpPr txBox="1">
            <a:spLocks/>
          </p:cNvSpPr>
          <p:nvPr/>
        </p:nvSpPr>
        <p:spPr>
          <a:xfrm>
            <a:off x="566081" y="1209968"/>
            <a:ext cx="7555788" cy="8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None/>
            </a:pPr>
            <a:r>
              <a:rPr lang="en-US" dirty="0" err="1" smtClean="0"/>
              <a:t>Autoencoder</a:t>
            </a:r>
            <a:r>
              <a:rPr lang="en-US" dirty="0" smtClean="0"/>
              <a:t> trained and tested on </a:t>
            </a:r>
            <a:r>
              <a:rPr lang="en-US" sz="1800" b="1" dirty="0" smtClean="0"/>
              <a:t>500,000 images </a:t>
            </a:r>
            <a:r>
              <a:rPr lang="en-US" dirty="0" smtClean="0"/>
              <a:t>for </a:t>
            </a:r>
            <a:r>
              <a:rPr lang="en-US" sz="1800" b="1" dirty="0" smtClean="0"/>
              <a:t>50 epochs</a:t>
            </a:r>
            <a:endParaRPr lang="en-US" sz="1800" b="1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B4E52189-0F5D-C197-9B71-BC0769DDF019}"/>
              </a:ext>
            </a:extLst>
          </p:cNvPr>
          <p:cNvSpPr txBox="1">
            <a:spLocks/>
          </p:cNvSpPr>
          <p:nvPr/>
        </p:nvSpPr>
        <p:spPr>
          <a:xfrm>
            <a:off x="566080" y="2036065"/>
            <a:ext cx="8020871" cy="63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High number of individual </a:t>
            </a:r>
            <a:r>
              <a:rPr lang="en-US" sz="1800" b="1" dirty="0" smtClean="0"/>
              <a:t>matrix calculations </a:t>
            </a:r>
            <a:r>
              <a:rPr lang="en-US" dirty="0" smtClean="0"/>
              <a:t>for image manipulation</a:t>
            </a:r>
            <a:endParaRPr lang="en-US" sz="1800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1A4D8302-3097-0784-20BF-67E99E2CA094}"/>
              </a:ext>
            </a:extLst>
          </p:cNvPr>
          <p:cNvSpPr txBox="1">
            <a:spLocks/>
          </p:cNvSpPr>
          <p:nvPr/>
        </p:nvSpPr>
        <p:spPr>
          <a:xfrm>
            <a:off x="566080" y="2813552"/>
            <a:ext cx="8256790" cy="63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Desktop with </a:t>
            </a:r>
            <a:r>
              <a:rPr lang="en-US" sz="1800" b="1" dirty="0" smtClean="0"/>
              <a:t>32 gigabytes of RAM</a:t>
            </a:r>
            <a:r>
              <a:rPr lang="en-US" dirty="0" smtClean="0"/>
              <a:t> and an </a:t>
            </a:r>
            <a:r>
              <a:rPr lang="en-US" sz="1800" b="1" dirty="0" smtClean="0"/>
              <a:t>NVIDIA GeForce RTX 3090 </a:t>
            </a:r>
            <a:r>
              <a:rPr lang="en-US" dirty="0" smtClean="0"/>
              <a:t>with tensor cores optimized for matrix calculations</a:t>
            </a:r>
            <a:endParaRPr lang="en-US" sz="1800" b="1" dirty="0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CC8C509-FD79-2535-8638-4945FB2BE3DA}"/>
              </a:ext>
            </a:extLst>
          </p:cNvPr>
          <p:cNvSpPr txBox="1">
            <a:spLocks/>
          </p:cNvSpPr>
          <p:nvPr/>
        </p:nvSpPr>
        <p:spPr>
          <a:xfrm>
            <a:off x="566079" y="3644690"/>
            <a:ext cx="7684541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Each training cycle still takes the </a:t>
            </a:r>
            <a:r>
              <a:rPr lang="en-US" dirty="0" err="1" smtClean="0"/>
              <a:t>autoencoder</a:t>
            </a:r>
            <a:r>
              <a:rPr lang="en-US" dirty="0" smtClean="0"/>
              <a:t> </a:t>
            </a:r>
            <a:r>
              <a:rPr lang="en-US" sz="1800" b="1" dirty="0" smtClean="0"/>
              <a:t>over 12 hours of continuous runtime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0550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2"/>
          <p:cNvSpPr/>
          <p:nvPr/>
        </p:nvSpPr>
        <p:spPr>
          <a:xfrm>
            <a:off x="4233713" y="1106095"/>
            <a:ext cx="701929" cy="701926"/>
          </a:xfrm>
          <a:custGeom>
            <a:avLst/>
            <a:gdLst/>
            <a:ahLst/>
            <a:cxnLst/>
            <a:rect l="l" t="t" r="r" b="b"/>
            <a:pathLst>
              <a:path w="9499" h="9498" extrusionOk="0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2"/>
          <p:cNvSpPr/>
          <p:nvPr/>
        </p:nvSpPr>
        <p:spPr>
          <a:xfrm>
            <a:off x="1442250" y="3835612"/>
            <a:ext cx="701929" cy="701926"/>
          </a:xfrm>
          <a:custGeom>
            <a:avLst/>
            <a:gdLst/>
            <a:ahLst/>
            <a:cxnLst/>
            <a:rect l="l" t="t" r="r" b="b"/>
            <a:pathLst>
              <a:path w="9499" h="9498" extrusionOk="0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2"/>
          <p:cNvSpPr/>
          <p:nvPr/>
        </p:nvSpPr>
        <p:spPr>
          <a:xfrm>
            <a:off x="4220913" y="3835612"/>
            <a:ext cx="701929" cy="701926"/>
          </a:xfrm>
          <a:custGeom>
            <a:avLst/>
            <a:gdLst/>
            <a:ahLst/>
            <a:cxnLst/>
            <a:rect l="l" t="t" r="r" b="b"/>
            <a:pathLst>
              <a:path w="9499" h="9498" extrusionOk="0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2"/>
          <p:cNvSpPr/>
          <p:nvPr/>
        </p:nvSpPr>
        <p:spPr>
          <a:xfrm>
            <a:off x="7054225" y="3835612"/>
            <a:ext cx="701929" cy="701926"/>
          </a:xfrm>
          <a:custGeom>
            <a:avLst/>
            <a:gdLst/>
            <a:ahLst/>
            <a:cxnLst/>
            <a:rect l="l" t="t" r="r" b="b"/>
            <a:pathLst>
              <a:path w="9499" h="9498" extrusionOk="0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 – Evaluation Metric</a:t>
            </a:r>
            <a:endParaRPr dirty="0"/>
          </a:p>
        </p:txBody>
      </p:sp>
      <p:sp>
        <p:nvSpPr>
          <p:cNvPr id="552" name="Google Shape;552;p22"/>
          <p:cNvSpPr/>
          <p:nvPr/>
        </p:nvSpPr>
        <p:spPr>
          <a:xfrm>
            <a:off x="1653688" y="4042121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58" name="Google Shape;558;p22"/>
          <p:cNvGrpSpPr/>
          <p:nvPr/>
        </p:nvGrpSpPr>
        <p:grpSpPr>
          <a:xfrm>
            <a:off x="4414593" y="1308582"/>
            <a:ext cx="340168" cy="309628"/>
            <a:chOff x="1487200" y="4421025"/>
            <a:chExt cx="483125" cy="439750"/>
          </a:xfrm>
        </p:grpSpPr>
        <p:sp>
          <p:nvSpPr>
            <p:cNvPr id="559" name="Google Shape;559;p2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68" name="Google Shape;568;p22"/>
          <p:cNvSpPr txBox="1"/>
          <p:nvPr/>
        </p:nvSpPr>
        <p:spPr>
          <a:xfrm>
            <a:off x="3630270" y="1960425"/>
            <a:ext cx="1883400" cy="40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AMAI Loss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569" name="Google Shape;569;p22"/>
          <p:cNvGrpSpPr/>
          <p:nvPr/>
        </p:nvGrpSpPr>
        <p:grpSpPr>
          <a:xfrm>
            <a:off x="3546120" y="2955838"/>
            <a:ext cx="2051700" cy="699840"/>
            <a:chOff x="3546120" y="3810163"/>
            <a:chExt cx="2051700" cy="699840"/>
          </a:xfrm>
        </p:grpSpPr>
        <p:sp>
          <p:nvSpPr>
            <p:cNvPr id="570" name="Google Shape;570;p22"/>
            <p:cNvSpPr txBox="1"/>
            <p:nvPr/>
          </p:nvSpPr>
          <p:spPr>
            <a:xfrm>
              <a:off x="3786570" y="3810163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Mean Accuracy</a:t>
              </a:r>
              <a:endParaRPr sz="105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71" name="Google Shape;571;p22"/>
            <p:cNvSpPr txBox="1"/>
            <p:nvPr/>
          </p:nvSpPr>
          <p:spPr>
            <a:xfrm>
              <a:off x="3546120" y="4185103"/>
              <a:ext cx="2051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Percent alignment with true steering angle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72" name="Google Shape;572;p22"/>
          <p:cNvGrpSpPr/>
          <p:nvPr/>
        </p:nvGrpSpPr>
        <p:grpSpPr>
          <a:xfrm>
            <a:off x="6477594" y="2955850"/>
            <a:ext cx="1855200" cy="699828"/>
            <a:chOff x="6477594" y="3810175"/>
            <a:chExt cx="1855200" cy="699828"/>
          </a:xfrm>
        </p:grpSpPr>
        <p:sp>
          <p:nvSpPr>
            <p:cNvPr id="573" name="Google Shape;573;p22"/>
            <p:cNvSpPr txBox="1"/>
            <p:nvPr/>
          </p:nvSpPr>
          <p:spPr>
            <a:xfrm>
              <a:off x="6619800" y="3810175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Improvement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74" name="Google Shape;574;p22"/>
            <p:cNvSpPr txBox="1"/>
            <p:nvPr/>
          </p:nvSpPr>
          <p:spPr>
            <a:xfrm>
              <a:off x="6477594" y="4185103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Degree of increased robustness in the model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75" name="Google Shape;575;p22"/>
          <p:cNvGrpSpPr/>
          <p:nvPr/>
        </p:nvGrpSpPr>
        <p:grpSpPr>
          <a:xfrm>
            <a:off x="865621" y="2955898"/>
            <a:ext cx="1855200" cy="699780"/>
            <a:chOff x="865621" y="3810223"/>
            <a:chExt cx="1855200" cy="699780"/>
          </a:xfrm>
        </p:grpSpPr>
        <p:sp>
          <p:nvSpPr>
            <p:cNvPr id="576" name="Google Shape;576;p22"/>
            <p:cNvSpPr txBox="1"/>
            <p:nvPr/>
          </p:nvSpPr>
          <p:spPr>
            <a:xfrm>
              <a:off x="1007825" y="3810223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Average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77" name="Google Shape;577;p22"/>
            <p:cNvSpPr txBox="1"/>
            <p:nvPr/>
          </p:nvSpPr>
          <p:spPr>
            <a:xfrm>
              <a:off x="865621" y="4185103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Average predicted steering angle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578" name="Google Shape;578;p22"/>
          <p:cNvCxnSpPr>
            <a:stCxn id="568" idx="1"/>
            <a:endCxn id="576" idx="0"/>
          </p:cNvCxnSpPr>
          <p:nvPr/>
        </p:nvCxnSpPr>
        <p:spPr>
          <a:xfrm flipH="1">
            <a:off x="1793370" y="2162175"/>
            <a:ext cx="1836900" cy="793800"/>
          </a:xfrm>
          <a:prstGeom prst="bentConnector2">
            <a:avLst/>
          </a:prstGeom>
          <a:noFill/>
          <a:ln w="3810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22"/>
          <p:cNvCxnSpPr>
            <a:stCxn id="568" idx="2"/>
            <a:endCxn id="570" idx="0"/>
          </p:cNvCxnSpPr>
          <p:nvPr/>
        </p:nvCxnSpPr>
        <p:spPr>
          <a:xfrm rot="-5400000" flipH="1">
            <a:off x="4276320" y="2659575"/>
            <a:ext cx="591900" cy="6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22"/>
          <p:cNvCxnSpPr>
            <a:stCxn id="568" idx="3"/>
            <a:endCxn id="573" idx="0"/>
          </p:cNvCxnSpPr>
          <p:nvPr/>
        </p:nvCxnSpPr>
        <p:spPr>
          <a:xfrm>
            <a:off x="5513670" y="2162175"/>
            <a:ext cx="1891500" cy="793800"/>
          </a:xfrm>
          <a:prstGeom prst="bentConnector2">
            <a:avLst/>
          </a:prstGeom>
          <a:noFill/>
          <a:ln w="3810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5" name="Google Shape;732;p24"/>
          <p:cNvGrpSpPr/>
          <p:nvPr/>
        </p:nvGrpSpPr>
        <p:grpSpPr>
          <a:xfrm>
            <a:off x="4413017" y="4032458"/>
            <a:ext cx="308234" cy="308234"/>
            <a:chOff x="1487200" y="4993750"/>
            <a:chExt cx="483125" cy="483125"/>
          </a:xfrm>
        </p:grpSpPr>
        <p:sp>
          <p:nvSpPr>
            <p:cNvPr id="36" name="Google Shape;733;p24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34;p24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740;p24"/>
          <p:cNvGrpSpPr/>
          <p:nvPr/>
        </p:nvGrpSpPr>
        <p:grpSpPr>
          <a:xfrm>
            <a:off x="7254589" y="3986894"/>
            <a:ext cx="301161" cy="339535"/>
            <a:chOff x="3299850" y="238575"/>
            <a:chExt cx="427725" cy="482225"/>
          </a:xfrm>
        </p:grpSpPr>
        <p:sp>
          <p:nvSpPr>
            <p:cNvPr id="39" name="Google Shape;741;p24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742;p24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743;p24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44;p24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45;p24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" grpId="0" animBg="1"/>
      <p:bldP spid="548" grpId="0" animBg="1"/>
      <p:bldP spid="549" grpId="0" animBg="1"/>
      <p:bldP spid="550" grpId="0" animBg="1"/>
      <p:bldP spid="552" grpId="0" animBg="1"/>
      <p:bldP spid="5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AMAI Loss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76" y="1069007"/>
            <a:ext cx="7062952" cy="362020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026979" y="1424151"/>
            <a:ext cx="3153103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026979" y="2370083"/>
            <a:ext cx="3153103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26979" y="3291766"/>
            <a:ext cx="3153103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2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25" y="374259"/>
            <a:ext cx="7717500" cy="572700"/>
          </a:xfrm>
        </p:spPr>
        <p:txBody>
          <a:bodyPr/>
          <a:lstStyle/>
          <a:p>
            <a:r>
              <a:rPr lang="en-US" dirty="0" smtClean="0"/>
              <a:t>Results – AMAI Loss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67219" y="946959"/>
            <a:ext cx="1609561" cy="359603"/>
          </a:xfrm>
        </p:spPr>
        <p:txBody>
          <a:bodyPr/>
          <a:lstStyle/>
          <a:p>
            <a:pPr marL="158750" indent="0">
              <a:buNone/>
            </a:pPr>
            <a:r>
              <a:rPr lang="en-US" dirty="0" smtClean="0"/>
              <a:t>Training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72" y="3291381"/>
            <a:ext cx="5034456" cy="1573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73" y="1323878"/>
            <a:ext cx="5034456" cy="157326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767218" y="2938479"/>
            <a:ext cx="1609561" cy="35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Testing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7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– Goal and Contributing to Scholarly Review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42877438-7783-598D-220B-FB1BA0DE07BE}"/>
              </a:ext>
            </a:extLst>
          </p:cNvPr>
          <p:cNvSpPr txBox="1">
            <a:spLocks/>
          </p:cNvSpPr>
          <p:nvPr/>
        </p:nvSpPr>
        <p:spPr>
          <a:xfrm>
            <a:off x="566081" y="1209968"/>
            <a:ext cx="7555788" cy="8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None/>
            </a:pPr>
            <a:r>
              <a:rPr lang="en-US" dirty="0" smtClean="0"/>
              <a:t>Goal of this research project is to </a:t>
            </a:r>
            <a:r>
              <a:rPr lang="en-US" sz="1800" b="1" dirty="0" smtClean="0"/>
              <a:t>develop a method </a:t>
            </a:r>
            <a:r>
              <a:rPr lang="en-US" dirty="0" smtClean="0"/>
              <a:t>for creating robustness in autonomous navigation systems</a:t>
            </a:r>
            <a:endParaRPr lang="en-US" sz="18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B4E52189-0F5D-C197-9B71-BC0769DDF019}"/>
              </a:ext>
            </a:extLst>
          </p:cNvPr>
          <p:cNvSpPr txBox="1">
            <a:spLocks/>
          </p:cNvSpPr>
          <p:nvPr/>
        </p:nvSpPr>
        <p:spPr>
          <a:xfrm>
            <a:off x="566080" y="2036065"/>
            <a:ext cx="8020871" cy="63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From the </a:t>
            </a:r>
            <a:r>
              <a:rPr lang="en-US" sz="1800" b="1" dirty="0" smtClean="0"/>
              <a:t>significant decrease in loss over time</a:t>
            </a:r>
            <a:r>
              <a:rPr lang="en-US" dirty="0" smtClean="0"/>
              <a:t>, we can say that we have </a:t>
            </a:r>
            <a:r>
              <a:rPr lang="en-US" sz="1800" b="1" dirty="0" smtClean="0"/>
              <a:t>successfully achieved this goal </a:t>
            </a:r>
            <a:r>
              <a:rPr lang="en-US" dirty="0" smtClean="0"/>
              <a:t>within the scope of this research project</a:t>
            </a:r>
            <a:endParaRPr lang="en-US" sz="1800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1A4D8302-3097-0784-20BF-67E99E2CA094}"/>
              </a:ext>
            </a:extLst>
          </p:cNvPr>
          <p:cNvSpPr txBox="1">
            <a:spLocks/>
          </p:cNvSpPr>
          <p:nvPr/>
        </p:nvSpPr>
        <p:spPr>
          <a:xfrm>
            <a:off x="566079" y="2922657"/>
            <a:ext cx="8256790" cy="63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Technique serves as a </a:t>
            </a:r>
            <a:r>
              <a:rPr lang="en-US" sz="1800" b="1" dirty="0" smtClean="0"/>
              <a:t>backup</a:t>
            </a:r>
            <a:r>
              <a:rPr lang="en-US" dirty="0" smtClean="0"/>
              <a:t> in case of pothole collision if other researchers’ avoidance techniques fail</a:t>
            </a:r>
            <a:endParaRPr lang="en-US" sz="18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ACC8C509-FD79-2535-8638-4945FB2BE3DA}"/>
              </a:ext>
            </a:extLst>
          </p:cNvPr>
          <p:cNvSpPr txBox="1">
            <a:spLocks/>
          </p:cNvSpPr>
          <p:nvPr/>
        </p:nvSpPr>
        <p:spPr>
          <a:xfrm>
            <a:off x="566079" y="3644690"/>
            <a:ext cx="7684541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sz="1800" b="1" dirty="0" smtClean="0"/>
              <a:t>Cooperative interaction </a:t>
            </a:r>
            <a:r>
              <a:rPr lang="en-US" dirty="0" smtClean="0"/>
              <a:t>meaning that this technique does not interfere with most other approaches to solve this same problem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7876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– Assumptions and Limitations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42877438-7783-598D-220B-FB1BA0DE07BE}"/>
              </a:ext>
            </a:extLst>
          </p:cNvPr>
          <p:cNvSpPr txBox="1">
            <a:spLocks/>
          </p:cNvSpPr>
          <p:nvPr/>
        </p:nvSpPr>
        <p:spPr>
          <a:xfrm>
            <a:off x="566081" y="1209968"/>
            <a:ext cx="7555788" cy="8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None/>
            </a:pPr>
            <a:r>
              <a:rPr lang="en-US" sz="1800" b="1" dirty="0" smtClean="0"/>
              <a:t>Toyota Corolla </a:t>
            </a:r>
            <a:r>
              <a:rPr lang="en-US" dirty="0" smtClean="0"/>
              <a:t>used to represent the </a:t>
            </a:r>
            <a:r>
              <a:rPr lang="en-US" sz="1800" b="1" dirty="0" smtClean="0"/>
              <a:t>average car </a:t>
            </a:r>
            <a:endParaRPr lang="en-US" sz="18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B4E52189-0F5D-C197-9B71-BC0769DDF019}"/>
              </a:ext>
            </a:extLst>
          </p:cNvPr>
          <p:cNvSpPr txBox="1">
            <a:spLocks/>
          </p:cNvSpPr>
          <p:nvPr/>
        </p:nvSpPr>
        <p:spPr>
          <a:xfrm>
            <a:off x="566080" y="2036065"/>
            <a:ext cx="8020871" cy="63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Actual cars will have </a:t>
            </a:r>
            <a:r>
              <a:rPr lang="en-US" sz="1800" b="1" dirty="0" smtClean="0"/>
              <a:t>varying levels of suspensions</a:t>
            </a:r>
            <a:endParaRPr lang="en-US" sz="1800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1A4D8302-3097-0784-20BF-67E99E2CA094}"/>
              </a:ext>
            </a:extLst>
          </p:cNvPr>
          <p:cNvSpPr txBox="1">
            <a:spLocks/>
          </p:cNvSpPr>
          <p:nvPr/>
        </p:nvSpPr>
        <p:spPr>
          <a:xfrm>
            <a:off x="566079" y="2922657"/>
            <a:ext cx="8256790" cy="63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Entire method is tested </a:t>
            </a:r>
            <a:r>
              <a:rPr lang="en-US" sz="1800" b="1" dirty="0" smtClean="0"/>
              <a:t>only in simulation</a:t>
            </a:r>
            <a:r>
              <a:rPr lang="en-US" dirty="0" smtClean="0"/>
              <a:t>, no physical real-world testing</a:t>
            </a:r>
            <a:endParaRPr lang="en-US" sz="18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ACC8C509-FD79-2535-8638-4945FB2BE3DA}"/>
              </a:ext>
            </a:extLst>
          </p:cNvPr>
          <p:cNvSpPr txBox="1">
            <a:spLocks/>
          </p:cNvSpPr>
          <p:nvPr/>
        </p:nvSpPr>
        <p:spPr>
          <a:xfrm>
            <a:off x="566079" y="3644690"/>
            <a:ext cx="7684541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Pothole sample is </a:t>
            </a:r>
            <a:r>
              <a:rPr lang="en-US" sz="1800" b="1" dirty="0" smtClean="0"/>
              <a:t>not representative </a:t>
            </a:r>
            <a:r>
              <a:rPr lang="en-US" dirty="0" smtClean="0"/>
              <a:t>of a general 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4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Topics Discussed</a:t>
            </a:r>
            <a:endParaRPr dirty="0"/>
          </a:p>
        </p:txBody>
      </p:sp>
      <p:grpSp>
        <p:nvGrpSpPr>
          <p:cNvPr id="448" name="Google Shape;448;p20"/>
          <p:cNvGrpSpPr/>
          <p:nvPr/>
        </p:nvGrpSpPr>
        <p:grpSpPr>
          <a:xfrm flipH="1">
            <a:off x="-70921" y="2806725"/>
            <a:ext cx="9279946" cy="2336681"/>
            <a:chOff x="-70921" y="2806725"/>
            <a:chExt cx="9279946" cy="2336681"/>
          </a:xfrm>
        </p:grpSpPr>
        <p:sp>
          <p:nvSpPr>
            <p:cNvPr id="449" name="Google Shape;449;p20"/>
            <p:cNvSpPr/>
            <p:nvPr/>
          </p:nvSpPr>
          <p:spPr>
            <a:xfrm>
              <a:off x="-70921" y="2806725"/>
              <a:ext cx="9262674" cy="2336681"/>
            </a:xfrm>
            <a:custGeom>
              <a:avLst/>
              <a:gdLst/>
              <a:ahLst/>
              <a:cxnLst/>
              <a:rect l="l" t="t" r="r" b="b"/>
              <a:pathLst>
                <a:path w="367093" h="92606" extrusionOk="0">
                  <a:moveTo>
                    <a:pt x="0" y="58628"/>
                  </a:moveTo>
                  <a:lnTo>
                    <a:pt x="367093" y="0"/>
                  </a:lnTo>
                  <a:lnTo>
                    <a:pt x="367093" y="22652"/>
                  </a:lnTo>
                  <a:lnTo>
                    <a:pt x="59295" y="92606"/>
                  </a:lnTo>
                  <a:lnTo>
                    <a:pt x="0" y="926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450" name="Google Shape;450;p20"/>
            <p:cNvCxnSpPr/>
            <p:nvPr/>
          </p:nvCxnSpPr>
          <p:spPr>
            <a:xfrm rot="10800000" flipH="1">
              <a:off x="-68175" y="3067525"/>
              <a:ext cx="9277200" cy="1782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1" name="Google Shape;451;p20"/>
          <p:cNvGrpSpPr/>
          <p:nvPr/>
        </p:nvGrpSpPr>
        <p:grpSpPr>
          <a:xfrm>
            <a:off x="1403675" y="2641378"/>
            <a:ext cx="474300" cy="648697"/>
            <a:chOff x="1446250" y="2641378"/>
            <a:chExt cx="474300" cy="648697"/>
          </a:xfrm>
        </p:grpSpPr>
        <p:sp>
          <p:nvSpPr>
            <p:cNvPr id="452" name="Google Shape;452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" name="Google Shape;453;p20"/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454" name="Google Shape;454;p20"/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8" name="Google Shape;458;p20"/>
          <p:cNvGrpSpPr/>
          <p:nvPr/>
        </p:nvGrpSpPr>
        <p:grpSpPr>
          <a:xfrm>
            <a:off x="2599395" y="1571351"/>
            <a:ext cx="2051700" cy="1065863"/>
            <a:chOff x="2599395" y="1571351"/>
            <a:chExt cx="2051700" cy="1065863"/>
          </a:xfrm>
        </p:grpSpPr>
        <p:sp>
          <p:nvSpPr>
            <p:cNvPr id="459" name="Google Shape;459;p20"/>
            <p:cNvSpPr txBox="1"/>
            <p:nvPr/>
          </p:nvSpPr>
          <p:spPr>
            <a:xfrm>
              <a:off x="2839750" y="1937374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METHOD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2599395" y="2312314"/>
              <a:ext cx="2051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Process proposed for solving the problem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1" name="Google Shape;461;p20"/>
            <p:cNvSpPr txBox="1"/>
            <p:nvPr/>
          </p:nvSpPr>
          <p:spPr>
            <a:xfrm>
              <a:off x="3287445" y="1571351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2" name="Google Shape;462;p20"/>
          <p:cNvGrpSpPr/>
          <p:nvPr/>
        </p:nvGrpSpPr>
        <p:grpSpPr>
          <a:xfrm>
            <a:off x="4682069" y="1937423"/>
            <a:ext cx="1855200" cy="1065855"/>
            <a:chOff x="4682069" y="1937423"/>
            <a:chExt cx="1855200" cy="1065855"/>
          </a:xfrm>
        </p:grpSpPr>
        <p:sp>
          <p:nvSpPr>
            <p:cNvPr id="463" name="Google Shape;463;p20"/>
            <p:cNvSpPr txBox="1"/>
            <p:nvPr/>
          </p:nvSpPr>
          <p:spPr>
            <a:xfrm>
              <a:off x="4824275" y="2303450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RESULTS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4" name="Google Shape;464;p20"/>
            <p:cNvSpPr txBox="1"/>
            <p:nvPr/>
          </p:nvSpPr>
          <p:spPr>
            <a:xfrm>
              <a:off x="4682069" y="2678378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Data obtained from the method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5" name="Google Shape;465;p20"/>
            <p:cNvSpPr txBox="1"/>
            <p:nvPr/>
          </p:nvSpPr>
          <p:spPr>
            <a:xfrm>
              <a:off x="5271801" y="1937423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6" name="Google Shape;466;p20"/>
          <p:cNvGrpSpPr/>
          <p:nvPr/>
        </p:nvGrpSpPr>
        <p:grpSpPr>
          <a:xfrm>
            <a:off x="713225" y="1205287"/>
            <a:ext cx="1855200" cy="1187037"/>
            <a:chOff x="713225" y="1205287"/>
            <a:chExt cx="1855200" cy="1187037"/>
          </a:xfrm>
        </p:grpSpPr>
        <p:sp>
          <p:nvSpPr>
            <p:cNvPr id="467" name="Google Shape;467;p20"/>
            <p:cNvSpPr txBox="1"/>
            <p:nvPr/>
          </p:nvSpPr>
          <p:spPr>
            <a:xfrm>
              <a:off x="855425" y="157136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INTRO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8" name="Google Shape;468;p20"/>
            <p:cNvSpPr txBox="1"/>
            <p:nvPr/>
          </p:nvSpPr>
          <p:spPr>
            <a:xfrm>
              <a:off x="713225" y="2067424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Preface the problem and explore the lit. review/gap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1303125" y="12052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70" name="Google Shape;470;p20"/>
          <p:cNvGrpSpPr/>
          <p:nvPr/>
        </p:nvGrpSpPr>
        <p:grpSpPr>
          <a:xfrm>
            <a:off x="6502186" y="2303487"/>
            <a:ext cx="1987178" cy="1097412"/>
            <a:chOff x="6502186" y="2303487"/>
            <a:chExt cx="1987178" cy="1097412"/>
          </a:xfrm>
        </p:grpSpPr>
        <p:sp>
          <p:nvSpPr>
            <p:cNvPr id="471" name="Google Shape;471;p20"/>
            <p:cNvSpPr txBox="1"/>
            <p:nvPr/>
          </p:nvSpPr>
          <p:spPr>
            <a:xfrm>
              <a:off x="6710450" y="266951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CONCLUSION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6502186" y="3040198"/>
              <a:ext cx="1987178" cy="360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Analysis and implications of results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3" name="Google Shape;473;p20"/>
            <p:cNvSpPr txBox="1"/>
            <p:nvPr/>
          </p:nvSpPr>
          <p:spPr>
            <a:xfrm>
              <a:off x="7157975" y="23034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74" name="Google Shape;474;p20"/>
          <p:cNvGrpSpPr/>
          <p:nvPr/>
        </p:nvGrpSpPr>
        <p:grpSpPr>
          <a:xfrm>
            <a:off x="3355325" y="2977824"/>
            <a:ext cx="474300" cy="648697"/>
            <a:chOff x="1446250" y="2641378"/>
            <a:chExt cx="474300" cy="648697"/>
          </a:xfrm>
        </p:grpSpPr>
        <p:sp>
          <p:nvSpPr>
            <p:cNvPr id="475" name="Google Shape;475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77" name="Google Shape;477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1" name="Google Shape;481;p20"/>
          <p:cNvGrpSpPr/>
          <p:nvPr/>
        </p:nvGrpSpPr>
        <p:grpSpPr>
          <a:xfrm>
            <a:off x="5372450" y="3314269"/>
            <a:ext cx="474300" cy="648697"/>
            <a:chOff x="1446250" y="2641378"/>
            <a:chExt cx="474300" cy="648697"/>
          </a:xfrm>
        </p:grpSpPr>
        <p:sp>
          <p:nvSpPr>
            <p:cNvPr id="482" name="Google Shape;482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84" name="Google Shape;484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8" name="Google Shape;488;p20"/>
          <p:cNvGrpSpPr/>
          <p:nvPr/>
        </p:nvGrpSpPr>
        <p:grpSpPr>
          <a:xfrm>
            <a:off x="7258625" y="3650715"/>
            <a:ext cx="474300" cy="648697"/>
            <a:chOff x="1446250" y="2641378"/>
            <a:chExt cx="474300" cy="648697"/>
          </a:xfrm>
        </p:grpSpPr>
        <p:sp>
          <p:nvSpPr>
            <p:cNvPr id="489" name="Google Shape;489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" name="Google Shape;490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91" name="Google Shape;491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– Implications and Future Direction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42877438-7783-598D-220B-FB1BA0DE07BE}"/>
              </a:ext>
            </a:extLst>
          </p:cNvPr>
          <p:cNvSpPr txBox="1">
            <a:spLocks/>
          </p:cNvSpPr>
          <p:nvPr/>
        </p:nvSpPr>
        <p:spPr>
          <a:xfrm>
            <a:off x="566079" y="1314458"/>
            <a:ext cx="7555788" cy="8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None/>
            </a:pPr>
            <a:r>
              <a:rPr lang="en-US" dirty="0" smtClean="0"/>
              <a:t>Potential applications in Tesla’s Autopilot or similar </a:t>
            </a:r>
            <a:r>
              <a:rPr lang="en-US" sz="1800" b="1" dirty="0" smtClean="0"/>
              <a:t>pre-existing self-driving models</a:t>
            </a:r>
            <a:endParaRPr lang="en-US" sz="18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B4E52189-0F5D-C197-9B71-BC0769DDF019}"/>
              </a:ext>
            </a:extLst>
          </p:cNvPr>
          <p:cNvSpPr txBox="1">
            <a:spLocks/>
          </p:cNvSpPr>
          <p:nvPr/>
        </p:nvSpPr>
        <p:spPr>
          <a:xfrm>
            <a:off x="566079" y="1968327"/>
            <a:ext cx="8020871" cy="63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Increasingly larger numbers of companies are implementing </a:t>
            </a:r>
            <a:r>
              <a:rPr lang="en-US" sz="1800" b="1" dirty="0" smtClean="0"/>
              <a:t>camera-based adaptive steering control systems</a:t>
            </a:r>
            <a:endParaRPr lang="en-US" sz="1800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1A4D8302-3097-0784-20BF-67E99E2CA094}"/>
              </a:ext>
            </a:extLst>
          </p:cNvPr>
          <p:cNvSpPr txBox="1">
            <a:spLocks/>
          </p:cNvSpPr>
          <p:nvPr/>
        </p:nvSpPr>
        <p:spPr>
          <a:xfrm>
            <a:off x="566079" y="2922657"/>
            <a:ext cx="8256790" cy="63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Can investigate </a:t>
            </a:r>
            <a:r>
              <a:rPr lang="en-US" sz="1800" b="1" dirty="0" smtClean="0"/>
              <a:t>different types of road deformations </a:t>
            </a:r>
            <a:r>
              <a:rPr lang="en-US" dirty="0" smtClean="0"/>
              <a:t>such as speedbumps or different pothole collision situations</a:t>
            </a:r>
            <a:endParaRPr lang="en-US" sz="18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ACC8C509-FD79-2535-8638-4945FB2BE3DA}"/>
              </a:ext>
            </a:extLst>
          </p:cNvPr>
          <p:cNvSpPr txBox="1">
            <a:spLocks/>
          </p:cNvSpPr>
          <p:nvPr/>
        </p:nvSpPr>
        <p:spPr>
          <a:xfrm>
            <a:off x="566079" y="3809248"/>
            <a:ext cx="7684541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sz="1800" b="1" dirty="0" smtClean="0"/>
              <a:t>Physical testing</a:t>
            </a:r>
            <a:r>
              <a:rPr lang="en-US" dirty="0" smtClean="0"/>
              <a:t> to increase practicality of </a:t>
            </a:r>
            <a:r>
              <a:rPr lang="en-US" sz="1800" b="1" dirty="0" smtClean="0"/>
              <a:t>real-world implementation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431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8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</a:rPr>
              <a:t>Bibliography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681" name="Google Shape;1681;p48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[1] Blender’s history, Dec 2022</a:t>
            </a:r>
            <a:r>
              <a:rPr lang="en-US" sz="1000" dirty="0" smtClean="0">
                <a:solidFill>
                  <a:srgbClr val="FFFFFF"/>
                </a:solidFill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[2] Carlos </a:t>
            </a:r>
            <a:r>
              <a:rPr lang="en-US" sz="1000" dirty="0" err="1">
                <a:solidFill>
                  <a:srgbClr val="FFFFFF"/>
                </a:solidFill>
              </a:rPr>
              <a:t>Bodden</a:t>
            </a:r>
            <a:r>
              <a:rPr lang="en-US" sz="1000" dirty="0">
                <a:solidFill>
                  <a:srgbClr val="FFFFFF"/>
                </a:solidFill>
              </a:rPr>
              <a:t>. Car accident caused by a pothole, what can you do?, </a:t>
            </a:r>
            <a:r>
              <a:rPr lang="en-US" sz="1000" dirty="0" smtClean="0">
                <a:solidFill>
                  <a:srgbClr val="FFFFFF"/>
                </a:solidFill>
              </a:rPr>
              <a:t>Dec 2021.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[3] Blender Online Community. Blender - a 3D modelling and rendering </a:t>
            </a:r>
            <a:r>
              <a:rPr lang="en-US" sz="1000" dirty="0" smtClean="0">
                <a:solidFill>
                  <a:srgbClr val="FFFFFF"/>
                </a:solidFill>
              </a:rPr>
              <a:t>package. Blender </a:t>
            </a:r>
            <a:r>
              <a:rPr lang="en-US" sz="1000" dirty="0">
                <a:solidFill>
                  <a:srgbClr val="FFFFFF"/>
                </a:solidFill>
              </a:rPr>
              <a:t>Foundation, </a:t>
            </a:r>
            <a:r>
              <a:rPr lang="en-US" sz="1000" dirty="0" err="1">
                <a:solidFill>
                  <a:srgbClr val="FFFFFF"/>
                </a:solidFill>
              </a:rPr>
              <a:t>Stichting</a:t>
            </a:r>
            <a:r>
              <a:rPr lang="en-US" sz="1000" dirty="0">
                <a:solidFill>
                  <a:srgbClr val="FFFFFF"/>
                </a:solidFill>
              </a:rPr>
              <a:t> Blender Foundation, Amsterdam, 2022</a:t>
            </a:r>
            <a:r>
              <a:rPr lang="en-US" sz="1000" dirty="0" smtClean="0">
                <a:solidFill>
                  <a:srgbClr val="FFFFFF"/>
                </a:solidFill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[4] Ellen Edmonds. </a:t>
            </a:r>
            <a:r>
              <a:rPr lang="en-US" sz="1000" dirty="0" err="1">
                <a:solidFill>
                  <a:srgbClr val="FFFFFF"/>
                </a:solidFill>
              </a:rPr>
              <a:t>Aaa</a:t>
            </a:r>
            <a:r>
              <a:rPr lang="en-US" sz="1000" dirty="0">
                <a:solidFill>
                  <a:srgbClr val="FFFFFF"/>
                </a:solidFill>
              </a:rPr>
              <a:t>: Potholes pack a punch as drivers pay $26.5 </a:t>
            </a:r>
            <a:r>
              <a:rPr lang="en-US" sz="1000" dirty="0" smtClean="0">
                <a:solidFill>
                  <a:srgbClr val="FFFFFF"/>
                </a:solidFill>
              </a:rPr>
              <a:t>billion in </a:t>
            </a:r>
            <a:r>
              <a:rPr lang="en-US" sz="1000" dirty="0">
                <a:solidFill>
                  <a:srgbClr val="FFFFFF"/>
                </a:solidFill>
              </a:rPr>
              <a:t>related vehicle repairs, Mar 2022</a:t>
            </a:r>
            <a:r>
              <a:rPr lang="en-US" sz="1000" dirty="0" smtClean="0">
                <a:solidFill>
                  <a:srgbClr val="FFFFFF"/>
                </a:solidFill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[5] </a:t>
            </a:r>
            <a:r>
              <a:rPr lang="en-US" sz="1000" dirty="0" err="1">
                <a:solidFill>
                  <a:srgbClr val="FFFFFF"/>
                </a:solidFill>
              </a:rPr>
              <a:t>Rui</a:t>
            </a:r>
            <a:r>
              <a:rPr lang="en-US" sz="1000" dirty="0">
                <a:solidFill>
                  <a:srgbClr val="FFFFFF"/>
                </a:solidFill>
              </a:rPr>
              <a:t> Fan, Xiao Ai, and </a:t>
            </a:r>
            <a:r>
              <a:rPr lang="en-US" sz="1000" dirty="0" err="1">
                <a:solidFill>
                  <a:srgbClr val="FFFFFF"/>
                </a:solidFill>
              </a:rPr>
              <a:t>Naim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Dahnoun</a:t>
            </a:r>
            <a:r>
              <a:rPr lang="en-US" sz="1000" dirty="0">
                <a:solidFill>
                  <a:srgbClr val="FFFFFF"/>
                </a:solidFill>
              </a:rPr>
              <a:t>. Road surface 3d </a:t>
            </a:r>
            <a:r>
              <a:rPr lang="en-US" sz="1000" dirty="0" smtClean="0">
                <a:solidFill>
                  <a:srgbClr val="FFFFFF"/>
                </a:solidFill>
              </a:rPr>
              <a:t>reconstruction based </a:t>
            </a:r>
            <a:r>
              <a:rPr lang="en-US" sz="1000" dirty="0">
                <a:solidFill>
                  <a:srgbClr val="FFFFFF"/>
                </a:solidFill>
              </a:rPr>
              <a:t>on dense subpixel disparity map estimation. IEEE Transactions </a:t>
            </a:r>
            <a:r>
              <a:rPr lang="en-US" sz="1000" dirty="0" smtClean="0">
                <a:solidFill>
                  <a:srgbClr val="FFFFFF"/>
                </a:solidFill>
              </a:rPr>
              <a:t>on Image </a:t>
            </a:r>
            <a:r>
              <a:rPr lang="en-US" sz="1000" dirty="0">
                <a:solidFill>
                  <a:srgbClr val="FFFFFF"/>
                </a:solidFill>
              </a:rPr>
              <a:t>Processing, 27(6):3025–3035, 2018</a:t>
            </a:r>
            <a:r>
              <a:rPr lang="en-US" sz="1000" dirty="0" smtClean="0">
                <a:solidFill>
                  <a:srgbClr val="FFFFFF"/>
                </a:solidFill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[6] </a:t>
            </a:r>
            <a:r>
              <a:rPr lang="en-US" sz="1000" dirty="0" err="1">
                <a:solidFill>
                  <a:srgbClr val="FFFFFF"/>
                </a:solidFill>
              </a:rPr>
              <a:t>Rui</a:t>
            </a:r>
            <a:r>
              <a:rPr lang="en-US" sz="1000" dirty="0">
                <a:solidFill>
                  <a:srgbClr val="FFFFFF"/>
                </a:solidFill>
              </a:rPr>
              <a:t> Fan and Ming Liu. Road damage detection based on unsupervised </a:t>
            </a:r>
            <a:r>
              <a:rPr lang="en-US" sz="1000" dirty="0" smtClean="0">
                <a:solidFill>
                  <a:srgbClr val="FFFFFF"/>
                </a:solidFill>
              </a:rPr>
              <a:t>disparity map </a:t>
            </a:r>
            <a:r>
              <a:rPr lang="en-US" sz="1000" dirty="0">
                <a:solidFill>
                  <a:srgbClr val="FFFFFF"/>
                </a:solidFill>
              </a:rPr>
              <a:t>segmentation. IEEE Transactions on Intelligent </a:t>
            </a:r>
            <a:r>
              <a:rPr lang="en-US" sz="1000" dirty="0" smtClean="0">
                <a:solidFill>
                  <a:srgbClr val="FFFFFF"/>
                </a:solidFill>
              </a:rPr>
              <a:t>Transportation Systems</a:t>
            </a:r>
            <a:r>
              <a:rPr lang="en-US" sz="1000" dirty="0">
                <a:solidFill>
                  <a:srgbClr val="FFFFFF"/>
                </a:solidFill>
              </a:rPr>
              <a:t>, 21(11):4906–4911, 2020</a:t>
            </a:r>
            <a:r>
              <a:rPr lang="en-US" sz="1000" dirty="0" smtClean="0">
                <a:solidFill>
                  <a:srgbClr val="FFFFFF"/>
                </a:solidFill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[7] </a:t>
            </a:r>
            <a:r>
              <a:rPr lang="en-US" sz="1000" dirty="0" err="1">
                <a:solidFill>
                  <a:srgbClr val="FFFFFF"/>
                </a:solidFill>
              </a:rPr>
              <a:t>Rui</a:t>
            </a:r>
            <a:r>
              <a:rPr lang="en-US" sz="1000" dirty="0">
                <a:solidFill>
                  <a:srgbClr val="FFFFFF"/>
                </a:solidFill>
              </a:rPr>
              <a:t> Fan, Umar </a:t>
            </a:r>
            <a:r>
              <a:rPr lang="en-US" sz="1000" dirty="0" err="1">
                <a:solidFill>
                  <a:srgbClr val="FFFFFF"/>
                </a:solidFill>
              </a:rPr>
              <a:t>Ozgunalp</a:t>
            </a:r>
            <a:r>
              <a:rPr lang="en-US" sz="1000" dirty="0">
                <a:solidFill>
                  <a:srgbClr val="FFFFFF"/>
                </a:solidFill>
              </a:rPr>
              <a:t>, Brett Hosking, Ming Liu, and </a:t>
            </a:r>
            <a:r>
              <a:rPr lang="en-US" sz="1000" dirty="0" err="1">
                <a:solidFill>
                  <a:srgbClr val="FFFFFF"/>
                </a:solidFill>
              </a:rPr>
              <a:t>Ioannis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smtClean="0">
                <a:solidFill>
                  <a:srgbClr val="FFFFFF"/>
                </a:solidFill>
              </a:rPr>
              <a:t>Pitas. Pothole </a:t>
            </a:r>
            <a:r>
              <a:rPr lang="en-US" sz="1000" dirty="0">
                <a:solidFill>
                  <a:srgbClr val="FFFFFF"/>
                </a:solidFill>
              </a:rPr>
              <a:t>detection based on disparity transformation and road surface </a:t>
            </a:r>
            <a:r>
              <a:rPr lang="en-US" sz="1000" dirty="0" smtClean="0">
                <a:solidFill>
                  <a:srgbClr val="FFFFFF"/>
                </a:solidFill>
              </a:rPr>
              <a:t>modeling. IEEE </a:t>
            </a:r>
            <a:r>
              <a:rPr lang="en-US" sz="1000" dirty="0">
                <a:solidFill>
                  <a:srgbClr val="FFFFFF"/>
                </a:solidFill>
              </a:rPr>
              <a:t>Transactions on Image Processing, 29:897–908, 2020</a:t>
            </a:r>
            <a:r>
              <a:rPr lang="en-US" sz="1000" dirty="0" smtClean="0">
                <a:solidFill>
                  <a:srgbClr val="FFFFFF"/>
                </a:solidFill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1000" dirty="0" smtClean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[8] MS </a:t>
            </a:r>
            <a:r>
              <a:rPr lang="en-US" sz="1000" dirty="0" err="1">
                <a:solidFill>
                  <a:srgbClr val="FFFFFF"/>
                </a:solidFill>
              </a:rPr>
              <a:t>Kamalesh</a:t>
            </a:r>
            <a:r>
              <a:rPr lang="en-US" sz="1000" dirty="0">
                <a:solidFill>
                  <a:srgbClr val="FFFFFF"/>
                </a:solidFill>
              </a:rPr>
              <a:t>, </a:t>
            </a:r>
            <a:r>
              <a:rPr lang="en-US" sz="1000" dirty="0" err="1">
                <a:solidFill>
                  <a:srgbClr val="FFFFFF"/>
                </a:solidFill>
              </a:rPr>
              <a:t>Bharatiraja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Chokkalingam</a:t>
            </a:r>
            <a:r>
              <a:rPr lang="en-US" sz="1000" dirty="0">
                <a:solidFill>
                  <a:srgbClr val="FFFFFF"/>
                </a:solidFill>
              </a:rPr>
              <a:t>, </a:t>
            </a:r>
            <a:r>
              <a:rPr lang="en-US" sz="1000" dirty="0" err="1">
                <a:solidFill>
                  <a:srgbClr val="FFFFFF"/>
                </a:solidFill>
              </a:rPr>
              <a:t>Jeevanantham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Arumugam</a:t>
            </a:r>
            <a:r>
              <a:rPr lang="en-US" sz="1000" dirty="0">
                <a:solidFill>
                  <a:srgbClr val="FFFFFF"/>
                </a:solidFill>
              </a:rPr>
              <a:t>, </a:t>
            </a:r>
            <a:r>
              <a:rPr lang="en-US" sz="1000" dirty="0" err="1">
                <a:solidFill>
                  <a:srgbClr val="FFFFFF"/>
                </a:solidFill>
              </a:rPr>
              <a:t>Gomathy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Sengottaiyan</a:t>
            </a:r>
            <a:r>
              <a:rPr lang="en-US" sz="1000" dirty="0">
                <a:solidFill>
                  <a:srgbClr val="FFFFFF"/>
                </a:solidFill>
              </a:rPr>
              <a:t>, </a:t>
            </a:r>
            <a:r>
              <a:rPr lang="en-US" sz="1000" dirty="0" err="1">
                <a:solidFill>
                  <a:srgbClr val="FFFFFF"/>
                </a:solidFill>
              </a:rPr>
              <a:t>Shanmugavadivel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Subramani</a:t>
            </a:r>
            <a:r>
              <a:rPr lang="en-US" sz="1000" dirty="0">
                <a:solidFill>
                  <a:srgbClr val="FFFFFF"/>
                </a:solidFill>
              </a:rPr>
              <a:t>, </a:t>
            </a:r>
            <a:r>
              <a:rPr lang="en-US" sz="1000" dirty="0" err="1">
                <a:solidFill>
                  <a:srgbClr val="FFFFFF"/>
                </a:solidFill>
              </a:rPr>
              <a:t>Mansoor</a:t>
            </a:r>
            <a:r>
              <a:rPr lang="en-US" sz="1000" dirty="0">
                <a:solidFill>
                  <a:srgbClr val="FFFFFF"/>
                </a:solidFill>
              </a:rPr>
              <a:t> Ahmad Shah, et al. An intelligent real time pothole detection and warning system for automobile</a:t>
            </a: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applications based on </a:t>
            </a:r>
            <a:r>
              <a:rPr lang="en-US" sz="1000" dirty="0" err="1">
                <a:solidFill>
                  <a:srgbClr val="FFFFFF"/>
                </a:solidFill>
              </a:rPr>
              <a:t>iot</a:t>
            </a:r>
            <a:r>
              <a:rPr lang="en-US" sz="1000" dirty="0">
                <a:solidFill>
                  <a:srgbClr val="FFFFFF"/>
                </a:solidFill>
              </a:rPr>
              <a:t> technology. Journal of Applied Science and Engineering, 24(1):77–81, 2021</a:t>
            </a:r>
            <a:r>
              <a:rPr lang="en-US" sz="1000" dirty="0" smtClean="0">
                <a:solidFill>
                  <a:srgbClr val="FFFFFF"/>
                </a:solidFill>
              </a:rPr>
              <a:t>.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8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</a:rPr>
              <a:t>Bibliography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681" name="Google Shape;1681;p48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000" dirty="0" smtClean="0">
                <a:solidFill>
                  <a:srgbClr val="FFFFFF"/>
                </a:solidFill>
              </a:rPr>
              <a:t>[</a:t>
            </a:r>
            <a:r>
              <a:rPr lang="en-US" sz="1000" dirty="0">
                <a:solidFill>
                  <a:srgbClr val="FFFFFF"/>
                </a:solidFill>
              </a:rPr>
              <a:t>9] </a:t>
            </a:r>
            <a:r>
              <a:rPr lang="en-US" sz="1000" dirty="0" err="1">
                <a:solidFill>
                  <a:srgbClr val="FFFFFF"/>
                </a:solidFill>
              </a:rPr>
              <a:t>Byeong</a:t>
            </a:r>
            <a:r>
              <a:rPr lang="en-US" sz="1000" dirty="0">
                <a:solidFill>
                  <a:srgbClr val="FFFFFF"/>
                </a:solidFill>
              </a:rPr>
              <a:t>-ho Kang and Su-</a:t>
            </a:r>
            <a:r>
              <a:rPr lang="en-US" sz="1000" dirty="0" err="1">
                <a:solidFill>
                  <a:srgbClr val="FFFFFF"/>
                </a:solidFill>
              </a:rPr>
              <a:t>il</a:t>
            </a:r>
            <a:r>
              <a:rPr lang="en-US" sz="1000" dirty="0">
                <a:solidFill>
                  <a:srgbClr val="FFFFFF"/>
                </a:solidFill>
              </a:rPr>
              <a:t> Choi. Pothole detection system using 2d </a:t>
            </a:r>
            <a:r>
              <a:rPr lang="en-US" sz="1000" dirty="0" err="1">
                <a:solidFill>
                  <a:srgbClr val="FFFFFF"/>
                </a:solidFill>
              </a:rPr>
              <a:t>lidar</a:t>
            </a:r>
            <a:r>
              <a:rPr lang="en-US" sz="1000" dirty="0">
                <a:solidFill>
                  <a:srgbClr val="FFFFFF"/>
                </a:solidFill>
              </a:rPr>
              <a:t> and camera. In 2017 ninth international conference on ubiquitous and future networks (ICUFN), pages 744–746. IEEE, 2017.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 smtClean="0">
                <a:solidFill>
                  <a:srgbClr val="FFFFFF"/>
                </a:solidFill>
              </a:rPr>
              <a:t>[</a:t>
            </a:r>
            <a:r>
              <a:rPr lang="en-US" sz="1000" dirty="0">
                <a:solidFill>
                  <a:srgbClr val="FFFFFF"/>
                </a:solidFill>
              </a:rPr>
              <a:t>10] </a:t>
            </a:r>
            <a:r>
              <a:rPr lang="en-US" sz="1000" dirty="0" err="1">
                <a:solidFill>
                  <a:srgbClr val="FFFFFF"/>
                </a:solidFill>
              </a:rPr>
              <a:t>Aniket</a:t>
            </a:r>
            <a:r>
              <a:rPr lang="en-US" sz="1000" dirty="0">
                <a:solidFill>
                  <a:srgbClr val="FFFFFF"/>
                </a:solidFill>
              </a:rPr>
              <a:t> Kulkarni, </a:t>
            </a:r>
            <a:r>
              <a:rPr lang="en-US" sz="1000" dirty="0" err="1">
                <a:solidFill>
                  <a:srgbClr val="FFFFFF"/>
                </a:solidFill>
              </a:rPr>
              <a:t>Nitish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Mhalgi</a:t>
            </a:r>
            <a:r>
              <a:rPr lang="en-US" sz="1000" dirty="0">
                <a:solidFill>
                  <a:srgbClr val="FFFFFF"/>
                </a:solidFill>
              </a:rPr>
              <a:t>, </a:t>
            </a:r>
            <a:r>
              <a:rPr lang="en-US" sz="1000" dirty="0" err="1">
                <a:solidFill>
                  <a:srgbClr val="FFFFFF"/>
                </a:solidFill>
              </a:rPr>
              <a:t>Sagar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Gurnani</a:t>
            </a:r>
            <a:r>
              <a:rPr lang="en-US" sz="1000" dirty="0">
                <a:solidFill>
                  <a:srgbClr val="FFFFFF"/>
                </a:solidFill>
              </a:rPr>
              <a:t>, and </a:t>
            </a:r>
            <a:r>
              <a:rPr lang="en-US" sz="1000" dirty="0" err="1">
                <a:solidFill>
                  <a:srgbClr val="FFFFFF"/>
                </a:solidFill>
              </a:rPr>
              <a:t>Nupur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Giri</a:t>
            </a:r>
            <a:r>
              <a:rPr lang="en-US" sz="1000" dirty="0">
                <a:solidFill>
                  <a:srgbClr val="FFFFFF"/>
                </a:solidFill>
              </a:rPr>
              <a:t>. </a:t>
            </a:r>
            <a:r>
              <a:rPr lang="en-US" sz="1000" dirty="0" smtClean="0">
                <a:solidFill>
                  <a:srgbClr val="FFFFFF"/>
                </a:solidFill>
              </a:rPr>
              <a:t>Pothole detection </a:t>
            </a:r>
            <a:r>
              <a:rPr lang="en-US" sz="1000" dirty="0">
                <a:solidFill>
                  <a:srgbClr val="FFFFFF"/>
                </a:solidFill>
              </a:rPr>
              <a:t>system using machine learning on android. International </a:t>
            </a:r>
            <a:r>
              <a:rPr lang="en-US" sz="1000" dirty="0" smtClean="0">
                <a:solidFill>
                  <a:srgbClr val="FFFFFF"/>
                </a:solidFill>
              </a:rPr>
              <a:t>Journal of </a:t>
            </a:r>
            <a:r>
              <a:rPr lang="en-US" sz="1000" dirty="0">
                <a:solidFill>
                  <a:srgbClr val="FFFFFF"/>
                </a:solidFill>
              </a:rPr>
              <a:t>Emerging Technology and Advanced Engineering, 4(7):360–364, 2014.</a:t>
            </a:r>
          </a:p>
          <a:p>
            <a:pPr lvl="0">
              <a:lnSpc>
                <a:spcPct val="115000"/>
              </a:lnSpc>
            </a:pPr>
            <a:endParaRPr lang="en-US" sz="1000" dirty="0" smtClean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 smtClean="0">
                <a:solidFill>
                  <a:srgbClr val="FFFFFF"/>
                </a:solidFill>
              </a:rPr>
              <a:t>[</a:t>
            </a:r>
            <a:r>
              <a:rPr lang="en-US" sz="1000" dirty="0">
                <a:solidFill>
                  <a:srgbClr val="FFFFFF"/>
                </a:solidFill>
              </a:rPr>
              <a:t>11] </a:t>
            </a:r>
            <a:r>
              <a:rPr lang="en-US" sz="1000" dirty="0" err="1">
                <a:solidFill>
                  <a:srgbClr val="FFFFFF"/>
                </a:solidFill>
              </a:rPr>
              <a:t>Zhaojian</a:t>
            </a:r>
            <a:r>
              <a:rPr lang="en-US" sz="1000" dirty="0">
                <a:solidFill>
                  <a:srgbClr val="FFFFFF"/>
                </a:solidFill>
              </a:rPr>
              <a:t> Li, Ilya </a:t>
            </a:r>
            <a:r>
              <a:rPr lang="en-US" sz="1000" dirty="0" err="1">
                <a:solidFill>
                  <a:srgbClr val="FFFFFF"/>
                </a:solidFill>
              </a:rPr>
              <a:t>Kolmanovsky</a:t>
            </a:r>
            <a:r>
              <a:rPr lang="en-US" sz="1000" dirty="0">
                <a:solidFill>
                  <a:srgbClr val="FFFFFF"/>
                </a:solidFill>
              </a:rPr>
              <a:t>, Ella Atkins, </a:t>
            </a:r>
            <a:r>
              <a:rPr lang="en-US" sz="1000" dirty="0" err="1">
                <a:solidFill>
                  <a:srgbClr val="FFFFFF"/>
                </a:solidFill>
              </a:rPr>
              <a:t>Jianbo</a:t>
            </a:r>
            <a:r>
              <a:rPr lang="en-US" sz="1000" dirty="0">
                <a:solidFill>
                  <a:srgbClr val="FFFFFF"/>
                </a:solidFill>
              </a:rPr>
              <a:t> Lu, and </a:t>
            </a:r>
            <a:r>
              <a:rPr lang="en-US" sz="1000" dirty="0" err="1">
                <a:solidFill>
                  <a:srgbClr val="FFFFFF"/>
                </a:solidFill>
              </a:rPr>
              <a:t>Dimitar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 smtClean="0">
                <a:solidFill>
                  <a:srgbClr val="FFFFFF"/>
                </a:solidFill>
              </a:rPr>
              <a:t>Filev</a:t>
            </a:r>
            <a:r>
              <a:rPr lang="en-US" sz="1000" dirty="0" smtClean="0">
                <a:solidFill>
                  <a:srgbClr val="FFFFFF"/>
                </a:solidFill>
              </a:rPr>
              <a:t>. Road </a:t>
            </a:r>
            <a:r>
              <a:rPr lang="en-US" sz="1000" dirty="0">
                <a:solidFill>
                  <a:srgbClr val="FFFFFF"/>
                </a:solidFill>
              </a:rPr>
              <a:t>anomaly estimation: Model based pothole detection. In 2015 </a:t>
            </a:r>
            <a:r>
              <a:rPr lang="en-US" sz="1000" dirty="0" smtClean="0">
                <a:solidFill>
                  <a:srgbClr val="FFFFFF"/>
                </a:solidFill>
              </a:rPr>
              <a:t>American Control </a:t>
            </a:r>
            <a:r>
              <a:rPr lang="en-US" sz="1000" dirty="0">
                <a:solidFill>
                  <a:srgbClr val="FFFFFF"/>
                </a:solidFill>
              </a:rPr>
              <a:t>Conference (ACC), pages 1315–1320. IEEE, 2015.</a:t>
            </a:r>
          </a:p>
          <a:p>
            <a:pPr lvl="0">
              <a:lnSpc>
                <a:spcPct val="115000"/>
              </a:lnSpc>
            </a:pPr>
            <a:endParaRPr lang="en-US" sz="1000" dirty="0" smtClean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 smtClean="0">
                <a:solidFill>
                  <a:srgbClr val="FFFFFF"/>
                </a:solidFill>
              </a:rPr>
              <a:t>[</a:t>
            </a:r>
            <a:r>
              <a:rPr lang="en-US" sz="1000" dirty="0">
                <a:solidFill>
                  <a:srgbClr val="FFFFFF"/>
                </a:solidFill>
              </a:rPr>
              <a:t>12] </a:t>
            </a:r>
            <a:r>
              <a:rPr lang="en-US" sz="1000" dirty="0" err="1">
                <a:solidFill>
                  <a:srgbClr val="FFFFFF"/>
                </a:solidFill>
              </a:rPr>
              <a:t>macrovector</a:t>
            </a:r>
            <a:r>
              <a:rPr lang="en-US" sz="1000" dirty="0">
                <a:solidFill>
                  <a:srgbClr val="FFFFFF"/>
                </a:solidFill>
              </a:rPr>
              <a:t>. Car blueprint. vehicle engineering blueprint. </a:t>
            </a:r>
            <a:r>
              <a:rPr lang="en-US" sz="1000" dirty="0" smtClean="0">
                <a:solidFill>
                  <a:srgbClr val="FFFFFF"/>
                </a:solidFill>
              </a:rPr>
              <a:t>Illustration structure </a:t>
            </a:r>
            <a:r>
              <a:rPr lang="en-US" sz="1000" dirty="0">
                <a:solidFill>
                  <a:srgbClr val="FFFFFF"/>
                </a:solidFill>
              </a:rPr>
              <a:t>of sedan model, 2022. This diagram was designed using </a:t>
            </a:r>
            <a:r>
              <a:rPr lang="en-US" sz="1000" dirty="0" smtClean="0">
                <a:solidFill>
                  <a:srgbClr val="FFFFFF"/>
                </a:solidFill>
              </a:rPr>
              <a:t>assets from </a:t>
            </a:r>
            <a:r>
              <a:rPr lang="en-US" sz="1000" dirty="0">
                <a:solidFill>
                  <a:srgbClr val="FFFFFF"/>
                </a:solidFill>
              </a:rPr>
              <a:t>Freepik.com</a:t>
            </a:r>
            <a:r>
              <a:rPr lang="en-US" sz="1000" dirty="0" smtClean="0">
                <a:solidFill>
                  <a:srgbClr val="FFFFFF"/>
                </a:solidFill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1000" dirty="0" smtClean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[13] Susan Meyer. Average miles driven per year in the </a:t>
            </a:r>
            <a:r>
              <a:rPr lang="en-US" sz="1000" dirty="0" err="1">
                <a:solidFill>
                  <a:srgbClr val="FFFFFF"/>
                </a:solidFill>
              </a:rPr>
              <a:t>u.s.</a:t>
            </a:r>
            <a:r>
              <a:rPr lang="en-US" sz="1000" dirty="0">
                <a:solidFill>
                  <a:srgbClr val="FFFFFF"/>
                </a:solidFill>
              </a:rPr>
              <a:t> (2022) - the zebra, Mar 2023.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[14] Statista. Best-selling passenger car worldwide in 2022 (in million units), Jan 2022.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[15] Michael Villarreal, </a:t>
            </a:r>
            <a:r>
              <a:rPr lang="en-US" sz="1000" dirty="0" err="1">
                <a:solidFill>
                  <a:srgbClr val="FFFFFF"/>
                </a:solidFill>
              </a:rPr>
              <a:t>Bibek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Poudel</a:t>
            </a:r>
            <a:r>
              <a:rPr lang="en-US" sz="1000" dirty="0">
                <a:solidFill>
                  <a:srgbClr val="FFFFFF"/>
                </a:solidFill>
              </a:rPr>
              <a:t>, Ryan </a:t>
            </a:r>
            <a:r>
              <a:rPr lang="en-US" sz="1000" dirty="0" err="1">
                <a:solidFill>
                  <a:srgbClr val="FFFFFF"/>
                </a:solidFill>
              </a:rPr>
              <a:t>Wickman</a:t>
            </a:r>
            <a:r>
              <a:rPr lang="en-US" sz="1000" dirty="0">
                <a:solidFill>
                  <a:srgbClr val="FFFFFF"/>
                </a:solidFill>
              </a:rPr>
              <a:t>, Yu Shen, and </a:t>
            </a:r>
            <a:r>
              <a:rPr lang="en-US" sz="1000" dirty="0" err="1">
                <a:solidFill>
                  <a:srgbClr val="FFFFFF"/>
                </a:solidFill>
              </a:rPr>
              <a:t>Weizi</a:t>
            </a:r>
            <a:r>
              <a:rPr lang="en-US" sz="1000" dirty="0">
                <a:solidFill>
                  <a:srgbClr val="FFFFFF"/>
                </a:solidFill>
              </a:rPr>
              <a:t> Li. </a:t>
            </a:r>
            <a:r>
              <a:rPr lang="en-US" sz="1000" dirty="0" err="1">
                <a:solidFill>
                  <a:srgbClr val="FFFFFF"/>
                </a:solidFill>
              </a:rPr>
              <a:t>Autojoin</a:t>
            </a:r>
            <a:r>
              <a:rPr lang="en-US" sz="1000" dirty="0">
                <a:solidFill>
                  <a:srgbClr val="FFFFFF"/>
                </a:solidFill>
              </a:rPr>
              <a:t>: Efficient adversarial training for robust maneuvering via </a:t>
            </a:r>
            <a:r>
              <a:rPr lang="en-US" sz="1000" dirty="0" err="1">
                <a:solidFill>
                  <a:srgbClr val="FFFFFF"/>
                </a:solidFill>
              </a:rPr>
              <a:t>denoising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autoencoder</a:t>
            </a:r>
            <a:r>
              <a:rPr lang="en-US" sz="1000" dirty="0">
                <a:solidFill>
                  <a:srgbClr val="FFFFFF"/>
                </a:solidFill>
              </a:rPr>
              <a:t> and joint learning. </a:t>
            </a:r>
            <a:r>
              <a:rPr lang="en-US" sz="1000" dirty="0" err="1">
                <a:solidFill>
                  <a:srgbClr val="FFFFFF"/>
                </a:solidFill>
              </a:rPr>
              <a:t>arXiv</a:t>
            </a:r>
            <a:r>
              <a:rPr lang="en-US" sz="1000" dirty="0">
                <a:solidFill>
                  <a:srgbClr val="FFFFFF"/>
                </a:solidFill>
              </a:rPr>
              <a:t> preprint arXiv:2205.10933, 2022.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000" dirty="0">
                <a:solidFill>
                  <a:srgbClr val="FFFFFF"/>
                </a:solidFill>
              </a:rPr>
              <a:t>Thank you to </a:t>
            </a:r>
            <a:r>
              <a:rPr lang="en-US" sz="1000" dirty="0" err="1">
                <a:solidFill>
                  <a:srgbClr val="FFFFFF"/>
                </a:solidFill>
              </a:rPr>
              <a:t>SlidesGo</a:t>
            </a:r>
            <a:r>
              <a:rPr lang="en-US" sz="1000" dirty="0">
                <a:solidFill>
                  <a:srgbClr val="FFFFFF"/>
                </a:solidFill>
              </a:rPr>
              <a:t> for providing the presentation and infographic templates.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8E89E1-B602-4187-7CBC-9077952A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2877438-7783-598D-220B-FB1BA0DE0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984" y="1022410"/>
            <a:ext cx="7555788" cy="826097"/>
          </a:xfrm>
        </p:spPr>
        <p:txBody>
          <a:bodyPr/>
          <a:lstStyle/>
          <a:p>
            <a:pPr marL="158750" indent="0">
              <a:buNone/>
            </a:pPr>
            <a:r>
              <a:rPr lang="en-US" dirty="0"/>
              <a:t>The average American drives </a:t>
            </a:r>
            <a:r>
              <a:rPr lang="en-US" sz="1800" b="1" dirty="0"/>
              <a:t>14,263</a:t>
            </a:r>
            <a:r>
              <a:rPr lang="en-US" dirty="0"/>
              <a:t> miles per year, amounting to </a:t>
            </a:r>
            <a:r>
              <a:rPr lang="en-US" sz="1800" b="1" dirty="0"/>
              <a:t>3.2 trillion miles </a:t>
            </a:r>
            <a:r>
              <a:rPr lang="en-US" dirty="0"/>
              <a:t>driven annually.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4E52189-0F5D-C197-9B71-BC0769DDF019}"/>
              </a:ext>
            </a:extLst>
          </p:cNvPr>
          <p:cNvSpPr txBox="1">
            <a:spLocks/>
          </p:cNvSpPr>
          <p:nvPr/>
        </p:nvSpPr>
        <p:spPr>
          <a:xfrm>
            <a:off x="594984" y="1848507"/>
            <a:ext cx="6914657" cy="63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/>
              <a:t>Direct impact with a pothole could result in the equivalent of a </a:t>
            </a:r>
            <a:r>
              <a:rPr lang="en-US" sz="1800" b="1" dirty="0"/>
              <a:t>35 mph collision.</a:t>
            </a:r>
            <a:endParaRPr lang="en-US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A4D8302-3097-0784-20BF-67E99E2CA094}"/>
              </a:ext>
            </a:extLst>
          </p:cNvPr>
          <p:cNvSpPr txBox="1">
            <a:spLocks/>
          </p:cNvSpPr>
          <p:nvPr/>
        </p:nvSpPr>
        <p:spPr>
          <a:xfrm>
            <a:off x="594984" y="2544160"/>
            <a:ext cx="5142350" cy="63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sz="1800" b="1" dirty="0"/>
              <a:t>$26 billion </a:t>
            </a:r>
            <a:r>
              <a:rPr lang="en-US" dirty="0"/>
              <a:t>is spent annually by drivers on pothole repair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ACC8C509-FD79-2535-8638-4945FB2BE3DA}"/>
              </a:ext>
            </a:extLst>
          </p:cNvPr>
          <p:cNvSpPr txBox="1">
            <a:spLocks/>
          </p:cNvSpPr>
          <p:nvPr/>
        </p:nvSpPr>
        <p:spPr>
          <a:xfrm>
            <a:off x="594984" y="3294992"/>
            <a:ext cx="493584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sz="1800" b="1" dirty="0"/>
              <a:t>1 in 10</a:t>
            </a:r>
            <a:r>
              <a:rPr lang="en-US" sz="1800" dirty="0"/>
              <a:t> </a:t>
            </a:r>
            <a:r>
              <a:rPr lang="en-US" dirty="0"/>
              <a:t>drivers must repair their car after hitting a pothole.</a:t>
            </a:r>
          </a:p>
        </p:txBody>
      </p:sp>
    </p:spTree>
    <p:extLst>
      <p:ext uri="{BB962C8B-B14F-4D97-AF65-F5344CB8AC3E}">
        <p14:creationId xmlns:p14="http://schemas.microsoft.com/office/powerpoint/2010/main" val="12905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Works and the Gap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50" y="2810702"/>
            <a:ext cx="2151775" cy="922474"/>
            <a:chOff x="719450" y="3530225"/>
            <a:chExt cx="2151775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GPS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50" y="3933699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Consolidate pothole data on a central server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6260338" y="3654900"/>
            <a:ext cx="2170394" cy="988727"/>
            <a:chOff x="6260313" y="3530225"/>
            <a:chExt cx="2170394" cy="988727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The Gap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6260313" y="3999952"/>
              <a:ext cx="2170394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Very little research on post-impact effects on the autonomous navigation system</a:t>
              </a:r>
              <a:endParaRPr sz="11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75108" cy="1013358"/>
            <a:chOff x="6260350" y="1295700"/>
            <a:chExt cx="2175108" cy="101335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Depth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74458" y="179005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LiDAR sensors to approximate the location of pavement anomalies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50" y="1106100"/>
            <a:ext cx="2151775" cy="930578"/>
            <a:chOff x="719450" y="1295700"/>
            <a:chExt cx="2151775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Vibration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Analyze the jerk induced when hitting a pothole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cxnSpLocks/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cxnSpLocks/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cxnSpLocks/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7CC382C8-4D09-60BB-495F-ADFCCA20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04" y="1267295"/>
            <a:ext cx="612567" cy="4035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1F66E73D-3D59-F6DF-CC29-70648EB40DE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225757" y="2027869"/>
            <a:ext cx="680060" cy="68006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="" xmlns:a16="http://schemas.microsoft.com/office/drawing/2014/main" id="{D7C384E2-8550-1FC9-ACC7-2E59A1166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662" y="3000471"/>
            <a:ext cx="506250" cy="506250"/>
          </a:xfrm>
          <a:prstGeom prst="rect">
            <a:avLst/>
          </a:prstGeom>
        </p:spPr>
      </p:pic>
      <p:pic>
        <p:nvPicPr>
          <p:cNvPr id="12" name="Picture 11" descr="A picture containing light, dark, silhouette&#10;&#10;Description automatically generated">
            <a:extLst>
              <a:ext uri="{FF2B5EF4-FFF2-40B4-BE49-F238E27FC236}">
                <a16:creationId xmlns="" xmlns:a16="http://schemas.microsoft.com/office/drawing/2014/main" id="{41F6B92B-383C-A902-DDC7-648DE6461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504" y="3827265"/>
            <a:ext cx="656879" cy="656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/>
      <p:bldP spid="277" grpId="0" animBg="1"/>
      <p:bldP spid="278" grpId="0" animBg="1"/>
      <p:bldP spid="2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 overview</a:t>
            </a:r>
            <a:endParaRPr dirty="0"/>
          </a:p>
        </p:txBody>
      </p:sp>
      <p:grpSp>
        <p:nvGrpSpPr>
          <p:cNvPr id="751" name="Google Shape;751;p25"/>
          <p:cNvGrpSpPr/>
          <p:nvPr/>
        </p:nvGrpSpPr>
        <p:grpSpPr>
          <a:xfrm>
            <a:off x="4540225" y="1455987"/>
            <a:ext cx="3893055" cy="664576"/>
            <a:chOff x="4873250" y="1455987"/>
            <a:chExt cx="3893055" cy="664576"/>
          </a:xfrm>
        </p:grpSpPr>
        <p:sp>
          <p:nvSpPr>
            <p:cNvPr id="752" name="Google Shape;752;p25"/>
            <p:cNvSpPr txBox="1"/>
            <p:nvPr/>
          </p:nvSpPr>
          <p:spPr>
            <a:xfrm>
              <a:off x="5665249" y="1472175"/>
              <a:ext cx="27582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Pothole Generation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753" name="Google Shape;753;p25"/>
            <p:cNvSpPr txBox="1"/>
            <p:nvPr/>
          </p:nvSpPr>
          <p:spPr>
            <a:xfrm>
              <a:off x="5322392" y="1795663"/>
              <a:ext cx="3443913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Create 3D models for sample potholes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54" name="Google Shape;754;p25"/>
            <p:cNvSpPr txBox="1"/>
            <p:nvPr/>
          </p:nvSpPr>
          <p:spPr>
            <a:xfrm>
              <a:off x="4873250" y="1455987"/>
              <a:ext cx="675600" cy="324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755" name="Google Shape;755;p25"/>
          <p:cNvGrpSpPr/>
          <p:nvPr/>
        </p:nvGrpSpPr>
        <p:grpSpPr>
          <a:xfrm>
            <a:off x="4540225" y="2521274"/>
            <a:ext cx="4140517" cy="664576"/>
            <a:chOff x="4873250" y="2521274"/>
            <a:chExt cx="4140517" cy="664576"/>
          </a:xfrm>
        </p:grpSpPr>
        <p:sp>
          <p:nvSpPr>
            <p:cNvPr id="756" name="Google Shape;756;p25"/>
            <p:cNvSpPr txBox="1"/>
            <p:nvPr/>
          </p:nvSpPr>
          <p:spPr>
            <a:xfrm>
              <a:off x="5665249" y="2537463"/>
              <a:ext cx="27582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Statistical Analysis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757" name="Google Shape;757;p25"/>
            <p:cNvSpPr txBox="1"/>
            <p:nvPr/>
          </p:nvSpPr>
          <p:spPr>
            <a:xfrm>
              <a:off x="5074928" y="2860950"/>
              <a:ext cx="3938839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Average statistics from 3D pothole samples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58" name="Google Shape;758;p25"/>
            <p:cNvSpPr txBox="1"/>
            <p:nvPr/>
          </p:nvSpPr>
          <p:spPr>
            <a:xfrm>
              <a:off x="4873250" y="2521274"/>
              <a:ext cx="675600" cy="32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759" name="Google Shape;759;p25"/>
          <p:cNvGrpSpPr/>
          <p:nvPr/>
        </p:nvGrpSpPr>
        <p:grpSpPr>
          <a:xfrm>
            <a:off x="4540225" y="3586562"/>
            <a:ext cx="4195694" cy="680963"/>
            <a:chOff x="4873250" y="3586562"/>
            <a:chExt cx="4195694" cy="680963"/>
          </a:xfrm>
        </p:grpSpPr>
        <p:sp>
          <p:nvSpPr>
            <p:cNvPr id="760" name="Google Shape;760;p25"/>
            <p:cNvSpPr txBox="1"/>
            <p:nvPr/>
          </p:nvSpPr>
          <p:spPr>
            <a:xfrm>
              <a:off x="5665249" y="3602750"/>
              <a:ext cx="27582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Image Perturbation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761" name="Google Shape;761;p25"/>
            <p:cNvSpPr txBox="1"/>
            <p:nvPr/>
          </p:nvSpPr>
          <p:spPr>
            <a:xfrm>
              <a:off x="5019750" y="3942625"/>
              <a:ext cx="4049194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Apply statistics with assumptions to a real car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62" name="Google Shape;762;p25"/>
            <p:cNvSpPr txBox="1"/>
            <p:nvPr/>
          </p:nvSpPr>
          <p:spPr>
            <a:xfrm>
              <a:off x="4873250" y="3586562"/>
              <a:ext cx="675600" cy="324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sp>
        <p:nvSpPr>
          <p:cNvPr id="763" name="Google Shape;763;p25"/>
          <p:cNvSpPr/>
          <p:nvPr/>
        </p:nvSpPr>
        <p:spPr>
          <a:xfrm>
            <a:off x="1053513" y="1262313"/>
            <a:ext cx="712200" cy="71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5"/>
          <p:cNvSpPr/>
          <p:nvPr/>
        </p:nvSpPr>
        <p:spPr>
          <a:xfrm>
            <a:off x="1053525" y="2327643"/>
            <a:ext cx="712200" cy="71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5"/>
          <p:cNvSpPr/>
          <p:nvPr/>
        </p:nvSpPr>
        <p:spPr>
          <a:xfrm>
            <a:off x="1053516" y="3392875"/>
            <a:ext cx="712200" cy="71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6" name="Google Shape;766;p25"/>
          <p:cNvCxnSpPr>
            <a:stCxn id="763" idx="6"/>
            <a:endCxn id="754" idx="1"/>
          </p:cNvCxnSpPr>
          <p:nvPr/>
        </p:nvCxnSpPr>
        <p:spPr>
          <a:xfrm>
            <a:off x="1765713" y="1618413"/>
            <a:ext cx="2774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5"/>
          <p:cNvCxnSpPr>
            <a:stCxn id="764" idx="6"/>
            <a:endCxn id="758" idx="1"/>
          </p:cNvCxnSpPr>
          <p:nvPr/>
        </p:nvCxnSpPr>
        <p:spPr>
          <a:xfrm>
            <a:off x="1765725" y="2683743"/>
            <a:ext cx="2774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25"/>
          <p:cNvCxnSpPr>
            <a:stCxn id="765" idx="6"/>
            <a:endCxn id="762" idx="1"/>
          </p:cNvCxnSpPr>
          <p:nvPr/>
        </p:nvCxnSpPr>
        <p:spPr>
          <a:xfrm>
            <a:off x="1765716" y="3748975"/>
            <a:ext cx="2774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69" name="Google Shape;769;p25"/>
          <p:cNvGrpSpPr/>
          <p:nvPr/>
        </p:nvGrpSpPr>
        <p:grpSpPr>
          <a:xfrm>
            <a:off x="1226138" y="1442043"/>
            <a:ext cx="366963" cy="352768"/>
            <a:chOff x="-31889075" y="2658950"/>
            <a:chExt cx="302475" cy="290775"/>
          </a:xfrm>
        </p:grpSpPr>
        <p:sp>
          <p:nvSpPr>
            <p:cNvPr id="770" name="Google Shape;770;p2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5"/>
          <p:cNvGrpSpPr/>
          <p:nvPr/>
        </p:nvGrpSpPr>
        <p:grpSpPr>
          <a:xfrm>
            <a:off x="1238880" y="2593995"/>
            <a:ext cx="341488" cy="179405"/>
            <a:chOff x="2080675" y="352325"/>
            <a:chExt cx="485000" cy="254800"/>
          </a:xfrm>
        </p:grpSpPr>
        <p:sp>
          <p:nvSpPr>
            <p:cNvPr id="773" name="Google Shape;773;p25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5" name="Google Shape;775;p25"/>
          <p:cNvGrpSpPr/>
          <p:nvPr/>
        </p:nvGrpSpPr>
        <p:grpSpPr>
          <a:xfrm>
            <a:off x="1239538" y="3594156"/>
            <a:ext cx="340168" cy="309628"/>
            <a:chOff x="1487200" y="4421025"/>
            <a:chExt cx="483125" cy="439750"/>
          </a:xfrm>
        </p:grpSpPr>
        <p:sp>
          <p:nvSpPr>
            <p:cNvPr id="776" name="Google Shape;776;p25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" grpId="0" animBg="1"/>
      <p:bldP spid="764" grpId="0" animBg="1"/>
      <p:bldP spid="7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08ED75-F304-AFF6-06E1-4D3C6B92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</p:spPr>
        <p:txBody>
          <a:bodyPr/>
          <a:lstStyle/>
          <a:p>
            <a:r>
              <a:rPr lang="en-US" dirty="0"/>
              <a:t>Method – Pothole Generation</a:t>
            </a:r>
          </a:p>
        </p:txBody>
      </p:sp>
      <p:pic>
        <p:nvPicPr>
          <p:cNvPr id="9" name="Picture 8" descr="A picture containing ground, outdoor&#10;&#10;Description automatically generated">
            <a:extLst>
              <a:ext uri="{FF2B5EF4-FFF2-40B4-BE49-F238E27FC236}">
                <a16:creationId xmlns="" xmlns:a16="http://schemas.microsoft.com/office/drawing/2014/main" id="{E81EB199-6890-D68F-FFEE-3618D5C7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29" y="1280900"/>
            <a:ext cx="1504024" cy="1504024"/>
          </a:xfrm>
          <a:prstGeom prst="rect">
            <a:avLst/>
          </a:prstGeom>
        </p:spPr>
      </p:pic>
      <p:pic>
        <p:nvPicPr>
          <p:cNvPr id="10" name="Picture 9" descr="A picture containing orange&#10;&#10;Description automatically generated">
            <a:extLst>
              <a:ext uri="{FF2B5EF4-FFF2-40B4-BE49-F238E27FC236}">
                <a16:creationId xmlns="" xmlns:a16="http://schemas.microsoft.com/office/drawing/2014/main" id="{3783583C-8888-3A33-7580-948F85B0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729" y="1280900"/>
            <a:ext cx="1504024" cy="1504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8F2EB29-5F46-324E-2980-1BF45931E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29" y="1280900"/>
            <a:ext cx="1504024" cy="1504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E0BF707-4B11-8EA3-D31B-1B63086AD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790" y="2932922"/>
            <a:ext cx="2811102" cy="15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CD9144-0C7D-DF9A-EE09-C521B81A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– Pothole Generation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8C79E9E-27EB-528F-9A92-E711DAF33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0" y="961877"/>
            <a:ext cx="4523192" cy="3934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12" y="961877"/>
            <a:ext cx="4124470" cy="39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C68E89E1-B602-4187-7CBC-9077952A62D2}"/>
              </a:ext>
            </a:extLst>
          </p:cNvPr>
          <p:cNvSpPr txBox="1">
            <a:spLocks/>
          </p:cNvSpPr>
          <p:nvPr/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17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2800" dirty="0" smtClean="0"/>
              <a:t>Method – Statistical Analysis</a:t>
            </a:r>
            <a:endParaRPr lang="en-US" sz="2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2877438-7783-598D-220B-FB1BA0DE07BE}"/>
              </a:ext>
            </a:extLst>
          </p:cNvPr>
          <p:cNvSpPr txBox="1">
            <a:spLocks/>
          </p:cNvSpPr>
          <p:nvPr/>
        </p:nvSpPr>
        <p:spPr>
          <a:xfrm>
            <a:off x="566081" y="1209968"/>
            <a:ext cx="7555788" cy="8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Each pothole is split into a </a:t>
            </a:r>
            <a:r>
              <a:rPr lang="en-US" sz="1800" b="1" dirty="0" smtClean="0"/>
              <a:t>10x10</a:t>
            </a:r>
            <a:r>
              <a:rPr lang="en-US" dirty="0" smtClean="0"/>
              <a:t> grid of </a:t>
            </a:r>
            <a:r>
              <a:rPr lang="en-US" sz="1800" b="1" dirty="0" smtClean="0"/>
              <a:t>100</a:t>
            </a:r>
            <a:r>
              <a:rPr lang="en-US" dirty="0" smtClean="0"/>
              <a:t> subsections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B4E52189-0F5D-C197-9B71-BC0769DDF019}"/>
              </a:ext>
            </a:extLst>
          </p:cNvPr>
          <p:cNvSpPr txBox="1">
            <a:spLocks/>
          </p:cNvSpPr>
          <p:nvPr/>
        </p:nvSpPr>
        <p:spPr>
          <a:xfrm>
            <a:off x="566080" y="1987455"/>
            <a:ext cx="8020871" cy="63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We take the </a:t>
            </a:r>
            <a:r>
              <a:rPr lang="en-US" sz="1800" b="1" dirty="0" smtClean="0"/>
              <a:t>Average Slope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the model in three dimensions for </a:t>
            </a:r>
            <a:r>
              <a:rPr lang="en-US" sz="1800" b="1" dirty="0" smtClean="0"/>
              <a:t>each of the subsections</a:t>
            </a:r>
            <a:endParaRPr lang="en-US" sz="18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A4D8302-3097-0784-20BF-67E99E2CA094}"/>
              </a:ext>
            </a:extLst>
          </p:cNvPr>
          <p:cNvSpPr txBox="1">
            <a:spLocks/>
          </p:cNvSpPr>
          <p:nvPr/>
        </p:nvSpPr>
        <p:spPr>
          <a:xfrm>
            <a:off x="566081" y="2634447"/>
            <a:ext cx="7864644" cy="63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Combine average slope data for each of the 600 potholes into one large dataset of </a:t>
            </a:r>
            <a:r>
              <a:rPr lang="en-US" sz="1800" b="1" dirty="0" smtClean="0"/>
              <a:t>60,000 values</a:t>
            </a:r>
            <a:endParaRPr lang="en-US" sz="1800" b="1" dirty="0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ACC8C509-FD79-2535-8638-4945FB2BE3DA}"/>
              </a:ext>
            </a:extLst>
          </p:cNvPr>
          <p:cNvSpPr txBox="1">
            <a:spLocks/>
          </p:cNvSpPr>
          <p:nvPr/>
        </p:nvSpPr>
        <p:spPr>
          <a:xfrm>
            <a:off x="566081" y="3266103"/>
            <a:ext cx="739025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58750" indent="0">
              <a:buFont typeface="Lato"/>
              <a:buNone/>
            </a:pPr>
            <a:r>
              <a:rPr lang="en-US" dirty="0" smtClean="0"/>
              <a:t>Perform statistical analysis on the large dataset to obtain average statistics such as </a:t>
            </a:r>
            <a:r>
              <a:rPr lang="en-US" sz="1800" b="1" dirty="0" smtClean="0"/>
              <a:t>measures of variability</a:t>
            </a:r>
            <a:r>
              <a:rPr lang="en-US" dirty="0" smtClean="0"/>
              <a:t> and </a:t>
            </a:r>
            <a:r>
              <a:rPr lang="en-US" sz="1800" b="1" dirty="0" smtClean="0"/>
              <a:t>central tendency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0236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CD9144-0C7D-DF9A-EE09-C521B81A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– Statistical Analysis Code and Results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8C79E9E-27EB-528F-9A92-E711DAF33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3" y="961877"/>
            <a:ext cx="3955711" cy="3882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665" y="961877"/>
            <a:ext cx="3957741" cy="38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iving Center Infographics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10838</TotalTime>
  <Words>1196</Words>
  <Application>Microsoft Office PowerPoint</Application>
  <PresentationFormat>On-screen Show (16:9)</PresentationFormat>
  <Paragraphs>138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Ubuntu</vt:lpstr>
      <vt:lpstr>Lato</vt:lpstr>
      <vt:lpstr>Muli</vt:lpstr>
      <vt:lpstr>Proxima Nova</vt:lpstr>
      <vt:lpstr>Krona One</vt:lpstr>
      <vt:lpstr>Proxima Nova Semibold</vt:lpstr>
      <vt:lpstr>Arial</vt:lpstr>
      <vt:lpstr>Driving Center Infographics by Slidesgo</vt:lpstr>
      <vt:lpstr>Slidesgo Final Pages</vt:lpstr>
      <vt:lpstr>Investigating a Method to Increase the Robustness of Predictive Steering-Control Autonomous Navigation Systems Against Dash Cam Image Angle Perturbations due to Pothole Collisions</vt:lpstr>
      <vt:lpstr>Topics Discussed</vt:lpstr>
      <vt:lpstr>Introduction</vt:lpstr>
      <vt:lpstr>Related Works and the Gap</vt:lpstr>
      <vt:lpstr>Method overview</vt:lpstr>
      <vt:lpstr>Method – Pothole Generation</vt:lpstr>
      <vt:lpstr>Method – Pothole Generation Code</vt:lpstr>
      <vt:lpstr>PowerPoint Presentation</vt:lpstr>
      <vt:lpstr>Method – Statistical Analysis Code and Results</vt:lpstr>
      <vt:lpstr>Method - Assumptions</vt:lpstr>
      <vt:lpstr>Method – Diagram and Sample Calculations</vt:lpstr>
      <vt:lpstr>Method - Autoencoder</vt:lpstr>
      <vt:lpstr>Method – Autoencoder Parameters</vt:lpstr>
      <vt:lpstr>Method – Tools and Resources</vt:lpstr>
      <vt:lpstr>Results – Evaluation Metric</vt:lpstr>
      <vt:lpstr>Results – AMAI Loss Output</vt:lpstr>
      <vt:lpstr>Results – AMAI Loss Graphs</vt:lpstr>
      <vt:lpstr>Conclusion – Goal and Contributing to Scholarly Review</vt:lpstr>
      <vt:lpstr>Conclusion – Assumptions and Limitations</vt:lpstr>
      <vt:lpstr>Conclusion – Implications and Future Direction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a Method to Increase the Robustness of Predictive Steering-Control Autonomous Navigation Systems Against Dash Cam Image Angle Perturbations due to Pothole Collisions</dc:title>
  <dc:creator>smriti kumar</dc:creator>
  <cp:lastModifiedBy>SantoshKumar</cp:lastModifiedBy>
  <cp:revision>41</cp:revision>
  <dcterms:modified xsi:type="dcterms:W3CDTF">2023-04-24T03:04:20Z</dcterms:modified>
</cp:coreProperties>
</file>